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diagrams/data5.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Slides/notesSlide8.xml" ContentType="application/vnd.openxmlformats-officedocument.presentationml.notesSlide+xml"/>
  <Override PartName="/ppt/slideLayouts/slideLayout2.xml" ContentType="application/vnd.openxmlformats-officedocument.presentationml.slideLayout+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rawing1.xml" ContentType="application/vnd.ms-office.drawingml.diagramDrawing+xml"/>
  <Override PartName="/ppt/diagrams/drawing3.xml" ContentType="application/vnd.ms-office.drawingml.diagramDrawing+xml"/>
  <Override PartName="/ppt/comments/comment1.xml" ContentType="application/vnd.openxmlformats-officedocument.presentationml.comments+xml"/>
  <Override PartName="/ppt/diagrams/drawing2.xml" ContentType="application/vnd.ms-office.drawingml.diagramDrawing+xml"/>
  <Override PartName="/ppt/diagrams/quickStyle2.xml" ContentType="application/vnd.openxmlformats-officedocument.drawingml.diagramStyle+xml"/>
  <Override PartName="/ppt/diagrams/colors2.xml" ContentType="application/vnd.openxmlformats-officedocument.drawingml.diagramColors+xml"/>
  <Override PartName="/ppt/diagrams/colors1.xml" ContentType="application/vnd.openxmlformats-officedocument.drawingml.diagramColors+xml"/>
  <Override PartName="/ppt/diagrams/layout2.xml" ContentType="application/vnd.openxmlformats-officedocument.drawingml.diagramLayout+xml"/>
  <Override PartName="/ppt/theme/theme1.xml" ContentType="application/vnd.openxmlformats-officedocument.theme+xml"/>
  <Override PartName="/ppt/diagrams/layout1.xml" ContentType="application/vnd.openxmlformats-officedocument.drawingml.diagramLayout+xml"/>
  <Override PartName="/ppt/theme/theme2.xml" ContentType="application/vnd.openxmlformats-officedocument.theme+xml"/>
  <Override PartName="/ppt/diagrams/quickStyle1.xml" ContentType="application/vnd.openxmlformats-officedocument.drawingml.diagramStyle+xml"/>
  <Override PartName="/ppt/notesMasters/notesMaster1.xml" ContentType="application/vnd.openxmlformats-officedocument.presentationml.notesMaster+xml"/>
  <Override PartName="/ppt/commentAuthors.xml" ContentType="application/vnd.openxmlformats-officedocument.presentationml.commentAuthors+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layout4.xml" ContentType="application/vnd.openxmlformats-officedocument.drawingml.diagramLayout+xml"/>
  <Override PartName="/ppt/diagrams/quickStyle3.xml" ContentType="application/vnd.openxmlformats-officedocument.drawingml.diagramStyle+xml"/>
  <Override PartName="/ppt/diagrams/layout3.xml" ContentType="application/vnd.openxmlformats-officedocument.drawingml.diagramLayout+xml"/>
  <Override PartName="/ppt/diagrams/colors3.xml" ContentType="application/vnd.openxmlformats-officedocument.drawingml.diagramColors+xml"/>
  <Override PartName="/ppt/diagrams/colors5.xml" ContentType="application/vnd.openxmlformats-officedocument.drawingml.diagramColors+xml"/>
  <Override PartName="/ppt/diagrams/layout5.xml" ContentType="application/vnd.openxmlformats-officedocument.drawingml.diagramLayout+xml"/>
  <Override PartName="/ppt/diagrams/quickStyle5.xml" ContentType="application/vnd.openxmlformats-officedocument.drawingml.diagramStyle+xml"/>
  <Override PartName="/ppt/diagrams/drawing5.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4.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ppt/tags/tag19.xml" ContentType="application/vnd.openxmlformats-officedocument.presentationml.tags+xml"/>
  <Override PartName="/docProps/app.xml" ContentType="application/vnd.openxmlformats-officedocument.extended-propertie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13.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6.xml" ContentType="application/vnd.openxmlformats-officedocument.presentationml.tags+xml"/>
  <Override PartName="/ppt/tags/tag15.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61" r:id="rId2"/>
    <p:sldId id="280" r:id="rId3"/>
    <p:sldId id="262" r:id="rId4"/>
    <p:sldId id="271" r:id="rId5"/>
    <p:sldId id="275" r:id="rId6"/>
    <p:sldId id="276" r:id="rId7"/>
    <p:sldId id="277" r:id="rId8"/>
    <p:sldId id="279" r:id="rId9"/>
    <p:sldId id="281" r:id="rId10"/>
    <p:sldId id="260" r:id="rId11"/>
    <p:sldId id="264" r:id="rId12"/>
    <p:sldId id="265" r:id="rId13"/>
    <p:sldId id="266" r:id="rId14"/>
    <p:sldId id="267" r:id="rId15"/>
    <p:sldId id="282" r:id="rId16"/>
    <p:sldId id="273" r:id="rId17"/>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orence Hamimi" initials="FH"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4" autoAdjust="0"/>
    <p:restoredTop sz="86236" autoAdjust="0"/>
  </p:normalViewPr>
  <p:slideViewPr>
    <p:cSldViewPr showGuides="1">
      <p:cViewPr varScale="1">
        <p:scale>
          <a:sx n="100" d="100"/>
          <a:sy n="100" d="100"/>
        </p:scale>
        <p:origin x="-205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2-23T14:48:39.589" idx="1">
    <p:pos x="4850" y="1592"/>
    <p:text>A big too long for a output formulation. the second part of the sentence could be another output in itself</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E01B8-9C26-4A64-ABDE-92C336A91D5C}" type="doc">
      <dgm:prSet loTypeId="urn:microsoft.com/office/officeart/2005/8/layout/hierarchy1" loCatId="hierarchy" qsTypeId="urn:microsoft.com/office/officeart/2005/8/quickstyle/simple2" qsCatId="simple" csTypeId="urn:microsoft.com/office/officeart/2005/8/colors/accent2_5" csCatId="accent2" phldr="1"/>
      <dgm:spPr/>
      <dgm:t>
        <a:bodyPr/>
        <a:lstStyle/>
        <a:p>
          <a:endParaRPr lang="fr-FR"/>
        </a:p>
      </dgm:t>
    </dgm:pt>
    <dgm:pt modelId="{0A05A792-62BF-458A-8669-59B513C1D723}">
      <dgm:prSet phldrT="[Text]"/>
      <dgm:spPr/>
      <dgm:t>
        <a:bodyPr/>
        <a:lstStyle/>
        <a:p>
          <a:pPr algn="ctr" rtl="0"/>
          <a:r>
            <a:rPr lang="fr-FR" b="0" i="0" u="none" baseline="0" dirty="0"/>
            <a:t>Effet </a:t>
          </a:r>
          <a:r>
            <a:rPr lang="fr-FR" b="0" i="0" u="none" baseline="0" dirty="0" smtClean="0"/>
            <a:t>(</a:t>
          </a:r>
          <a:r>
            <a:rPr lang="fr-FR" b="0" i="0" u="none" baseline="0" dirty="0" smtClean="0">
              <a:solidFill>
                <a:schemeClr val="tx1"/>
              </a:solidFill>
            </a:rPr>
            <a:t>dédié  à l’ égalité</a:t>
          </a:r>
          <a:br>
            <a:rPr lang="fr-FR" b="0" i="0" u="none" baseline="0" dirty="0" smtClean="0">
              <a:solidFill>
                <a:schemeClr val="tx1"/>
              </a:solidFill>
            </a:rPr>
          </a:br>
          <a:r>
            <a:rPr lang="fr-FR" b="0" i="0" u="none" baseline="0" dirty="0" smtClean="0">
              <a:solidFill>
                <a:schemeClr val="tx1"/>
              </a:solidFill>
            </a:rPr>
            <a:t>des </a:t>
          </a:r>
          <a:r>
            <a:rPr lang="fr-FR" b="0" i="0" u="none" baseline="0" dirty="0">
              <a:solidFill>
                <a:schemeClr val="tx1"/>
              </a:solidFill>
            </a:rPr>
            <a:t>sexes)</a:t>
          </a:r>
          <a:endParaRPr lang="fr-FR" dirty="0">
            <a:solidFill>
              <a:schemeClr val="tx1"/>
            </a:solidFill>
          </a:endParaRPr>
        </a:p>
      </dgm:t>
    </dgm:pt>
    <dgm:pt modelId="{13BD4DC8-74AC-43D2-AEC4-C82C4324C9AD}" type="parTrans" cxnId="{E1907B12-6838-4629-B6FD-A9950D3DB320}">
      <dgm:prSet/>
      <dgm:spPr/>
      <dgm:t>
        <a:bodyPr/>
        <a:lstStyle/>
        <a:p>
          <a:endParaRPr lang="fr-FR"/>
        </a:p>
      </dgm:t>
    </dgm:pt>
    <dgm:pt modelId="{9D6C1011-1F21-4F3F-A863-7AA6912D941B}" type="sibTrans" cxnId="{E1907B12-6838-4629-B6FD-A9950D3DB320}">
      <dgm:prSet/>
      <dgm:spPr/>
      <dgm:t>
        <a:bodyPr/>
        <a:lstStyle/>
        <a:p>
          <a:endParaRPr lang="fr-FR"/>
        </a:p>
      </dgm:t>
    </dgm:pt>
    <dgm:pt modelId="{AA4F448C-150A-4F90-8256-110731BBAC9D}">
      <dgm:prSet phldrT="[Text]"/>
      <dgm:spPr/>
      <dgm:t>
        <a:bodyPr/>
        <a:lstStyle/>
        <a:p>
          <a:pPr algn="ctr" rtl="0"/>
          <a:r>
            <a:rPr lang="fr-FR" b="0" i="0" u="none" baseline="0" dirty="0" smtClean="0"/>
            <a:t>Effet</a:t>
          </a:r>
          <a:br>
            <a:rPr lang="fr-FR" b="0" i="0" u="none" baseline="0" dirty="0" smtClean="0"/>
          </a:br>
          <a:r>
            <a:rPr lang="fr-FR" b="0" i="0" u="none" baseline="0" dirty="0" smtClean="0"/>
            <a:t>(pas propre</a:t>
          </a:r>
          <a:br>
            <a:rPr lang="fr-FR" b="0" i="0" u="none" baseline="0" dirty="0" smtClean="0"/>
          </a:br>
          <a:r>
            <a:rPr lang="fr-FR" b="0" i="0" u="none" baseline="0" dirty="0" smtClean="0"/>
            <a:t>à l’égalité</a:t>
          </a:r>
          <a:br>
            <a:rPr lang="fr-FR" b="0" i="0" u="none" baseline="0" dirty="0" smtClean="0"/>
          </a:br>
          <a:r>
            <a:rPr lang="fr-FR" b="0" i="0" u="none" baseline="0" dirty="0" smtClean="0"/>
            <a:t>des </a:t>
          </a:r>
          <a:r>
            <a:rPr lang="fr-FR" b="0" i="0" u="none" baseline="0" dirty="0"/>
            <a:t>sexes)</a:t>
          </a:r>
          <a:endParaRPr lang="fr-FR" dirty="0"/>
        </a:p>
      </dgm:t>
    </dgm:pt>
    <dgm:pt modelId="{DE3046EC-F75D-4D6E-875B-D8B2F42770E9}" type="parTrans" cxnId="{A88FE448-D1AE-4307-8E02-CE564E3750BE}">
      <dgm:prSet/>
      <dgm:spPr/>
      <dgm:t>
        <a:bodyPr/>
        <a:lstStyle/>
        <a:p>
          <a:endParaRPr lang="fr-FR"/>
        </a:p>
      </dgm:t>
    </dgm:pt>
    <dgm:pt modelId="{9100EBCE-75A6-4A91-96A0-F30AD188A8A9}" type="sibTrans" cxnId="{A88FE448-D1AE-4307-8E02-CE564E3750BE}">
      <dgm:prSet/>
      <dgm:spPr/>
      <dgm:t>
        <a:bodyPr/>
        <a:lstStyle/>
        <a:p>
          <a:endParaRPr lang="fr-FR"/>
        </a:p>
      </dgm:t>
    </dgm:pt>
    <dgm:pt modelId="{4C5FBC4F-75AA-4582-9D90-8759C914F2AD}">
      <dgm:prSet phldrT="[Text]"/>
      <dgm:spPr/>
      <dgm:t>
        <a:bodyPr/>
        <a:lstStyle/>
        <a:p>
          <a:pPr algn="ctr" rtl="0"/>
          <a:r>
            <a:rPr lang="fr-FR" b="0" i="0" u="none" baseline="0" dirty="0" smtClean="0"/>
            <a:t>Effet</a:t>
          </a:r>
          <a:br>
            <a:rPr lang="fr-FR" b="0" i="0" u="none" baseline="0" dirty="0" smtClean="0"/>
          </a:br>
          <a:r>
            <a:rPr lang="fr-FR" b="0" i="0" u="none" baseline="0" dirty="0" smtClean="0"/>
            <a:t>(pas propre</a:t>
          </a:r>
          <a:br>
            <a:rPr lang="fr-FR" b="0" i="0" u="none" baseline="0" dirty="0" smtClean="0"/>
          </a:br>
          <a:r>
            <a:rPr lang="fr-FR" b="0" i="0" u="none" baseline="0" dirty="0" smtClean="0"/>
            <a:t>à l’égalité</a:t>
          </a:r>
          <a:br>
            <a:rPr lang="fr-FR" b="0" i="0" u="none" baseline="0" dirty="0" smtClean="0"/>
          </a:br>
          <a:r>
            <a:rPr lang="fr-FR" b="0" i="0" u="none" baseline="0" dirty="0" smtClean="0"/>
            <a:t>des </a:t>
          </a:r>
          <a:r>
            <a:rPr lang="fr-FR" b="0" i="0" u="none" baseline="0" dirty="0"/>
            <a:t>sexes)</a:t>
          </a:r>
          <a:endParaRPr lang="fr-FR" dirty="0"/>
        </a:p>
      </dgm:t>
    </dgm:pt>
    <dgm:pt modelId="{82E616AF-597B-4A27-B506-11A1268DF953}" type="parTrans" cxnId="{A8F4BC67-2638-415D-89CF-5E939873A98E}">
      <dgm:prSet/>
      <dgm:spPr/>
      <dgm:t>
        <a:bodyPr/>
        <a:lstStyle/>
        <a:p>
          <a:endParaRPr lang="fr-FR"/>
        </a:p>
      </dgm:t>
    </dgm:pt>
    <dgm:pt modelId="{3FF7E1F4-020D-4FF3-89C0-274650B6E18A}" type="sibTrans" cxnId="{A8F4BC67-2638-415D-89CF-5E939873A98E}">
      <dgm:prSet/>
      <dgm:spPr/>
      <dgm:t>
        <a:bodyPr/>
        <a:lstStyle/>
        <a:p>
          <a:endParaRPr lang="fr-FR"/>
        </a:p>
      </dgm:t>
    </dgm:pt>
    <dgm:pt modelId="{40A03589-AF36-4D59-AAB5-60E078668D24}">
      <dgm:prSet phldrT="[Text]"/>
      <dgm:spPr/>
      <dgm:t>
        <a:bodyPr/>
        <a:lstStyle/>
        <a:p>
          <a:pPr algn="ctr" rtl="0"/>
          <a:r>
            <a:rPr lang="fr-FR" b="0" i="0" u="none" baseline="0" dirty="0"/>
            <a:t>Extrant (</a:t>
          </a:r>
          <a:r>
            <a:rPr lang="fr-FR" b="0" i="0" u="none" baseline="0" dirty="0" smtClean="0"/>
            <a:t>propre</a:t>
          </a:r>
          <a:br>
            <a:rPr lang="fr-FR" b="0" i="0" u="none" baseline="0" dirty="0" smtClean="0"/>
          </a:br>
          <a:r>
            <a:rPr lang="fr-FR" b="0" i="0" u="none" baseline="0" dirty="0" smtClean="0"/>
            <a:t>à l’égalité</a:t>
          </a:r>
          <a:br>
            <a:rPr lang="fr-FR" b="0" i="0" u="none" baseline="0" dirty="0" smtClean="0"/>
          </a:br>
          <a:r>
            <a:rPr lang="fr-FR" b="0" i="0" u="none" baseline="0" dirty="0" smtClean="0"/>
            <a:t>des </a:t>
          </a:r>
          <a:r>
            <a:rPr lang="fr-FR" b="0" i="0" u="none" baseline="0" dirty="0"/>
            <a:t>sexes)</a:t>
          </a:r>
          <a:endParaRPr lang="fr-FR" dirty="0"/>
        </a:p>
      </dgm:t>
    </dgm:pt>
    <dgm:pt modelId="{283FDC83-4FC1-4F47-85E2-DDC92226F388}" type="parTrans" cxnId="{6AADDC5A-44D5-406F-AEC3-B8E156C0E8BD}">
      <dgm:prSet/>
      <dgm:spPr/>
      <dgm:t>
        <a:bodyPr/>
        <a:lstStyle/>
        <a:p>
          <a:endParaRPr lang="fr-FR"/>
        </a:p>
      </dgm:t>
    </dgm:pt>
    <dgm:pt modelId="{91917C2A-C32E-40CF-AF16-543E185133FF}" type="sibTrans" cxnId="{6AADDC5A-44D5-406F-AEC3-B8E156C0E8BD}">
      <dgm:prSet/>
      <dgm:spPr/>
      <dgm:t>
        <a:bodyPr/>
        <a:lstStyle/>
        <a:p>
          <a:endParaRPr lang="fr-FR"/>
        </a:p>
      </dgm:t>
    </dgm:pt>
    <dgm:pt modelId="{CE5246B0-254E-4455-954B-41B8F60194EB}">
      <dgm:prSet phldrT="[Text]"/>
      <dgm:spPr/>
      <dgm:t>
        <a:bodyPr/>
        <a:lstStyle/>
        <a:p>
          <a:pPr algn="ctr" rtl="0"/>
          <a:r>
            <a:rPr lang="fr-FR" b="0" i="0" u="none" baseline="0" dirty="0"/>
            <a:t>Extrant (</a:t>
          </a:r>
          <a:r>
            <a:rPr lang="fr-FR" b="0" i="0" u="none" baseline="0" dirty="0" smtClean="0"/>
            <a:t>propre</a:t>
          </a:r>
          <a:br>
            <a:rPr lang="fr-FR" b="0" i="0" u="none" baseline="0" dirty="0" smtClean="0"/>
          </a:br>
          <a:r>
            <a:rPr lang="fr-FR" b="0" i="0" u="none" baseline="0" dirty="0" smtClean="0"/>
            <a:t>à l’égalité</a:t>
          </a:r>
          <a:br>
            <a:rPr lang="fr-FR" b="0" i="0" u="none" baseline="0" dirty="0" smtClean="0"/>
          </a:br>
          <a:r>
            <a:rPr lang="fr-FR" b="0" i="0" u="none" baseline="0" dirty="0" smtClean="0"/>
            <a:t>des </a:t>
          </a:r>
          <a:r>
            <a:rPr lang="fr-FR" b="0" i="0" u="none" baseline="0" dirty="0"/>
            <a:t>sexes)</a:t>
          </a:r>
          <a:endParaRPr lang="fr-FR" dirty="0"/>
        </a:p>
      </dgm:t>
    </dgm:pt>
    <dgm:pt modelId="{24EE99F4-06DD-4A60-8168-3692947F9496}" type="parTrans" cxnId="{F160DE70-7E9F-4B03-9833-71C7185C5F34}">
      <dgm:prSet/>
      <dgm:spPr/>
      <dgm:t>
        <a:bodyPr/>
        <a:lstStyle/>
        <a:p>
          <a:endParaRPr lang="fr-FR"/>
        </a:p>
      </dgm:t>
    </dgm:pt>
    <dgm:pt modelId="{E617937C-9355-4C6D-9574-2CC6C189DB3C}" type="sibTrans" cxnId="{F160DE70-7E9F-4B03-9833-71C7185C5F34}">
      <dgm:prSet/>
      <dgm:spPr/>
      <dgm:t>
        <a:bodyPr/>
        <a:lstStyle/>
        <a:p>
          <a:endParaRPr lang="fr-FR"/>
        </a:p>
      </dgm:t>
    </dgm:pt>
    <dgm:pt modelId="{43B0CA5F-AD0E-4098-89A7-824C7D92EF81}">
      <dgm:prSet phldrT="[Text]"/>
      <dgm:spPr/>
      <dgm:t>
        <a:bodyPr/>
        <a:lstStyle/>
        <a:p>
          <a:pPr algn="ctr" rtl="0"/>
          <a:r>
            <a:rPr lang="fr-FR" b="0" i="0" u="none" baseline="0" dirty="0"/>
            <a:t>Extrant (notamment en matière d'égalité des sexes)</a:t>
          </a:r>
          <a:endParaRPr lang="fr-FR" dirty="0"/>
        </a:p>
      </dgm:t>
    </dgm:pt>
    <dgm:pt modelId="{79FA4EB6-E9FB-48DF-A70B-497F6D48E866}" type="parTrans" cxnId="{7E742BA8-A97B-44A0-9CC1-1A52A94E3D7C}">
      <dgm:prSet/>
      <dgm:spPr/>
      <dgm:t>
        <a:bodyPr/>
        <a:lstStyle/>
        <a:p>
          <a:endParaRPr lang="fr-FR"/>
        </a:p>
      </dgm:t>
    </dgm:pt>
    <dgm:pt modelId="{A37A3D94-3146-4D87-AF83-AA7E483A977C}" type="sibTrans" cxnId="{7E742BA8-A97B-44A0-9CC1-1A52A94E3D7C}">
      <dgm:prSet/>
      <dgm:spPr/>
      <dgm:t>
        <a:bodyPr/>
        <a:lstStyle/>
        <a:p>
          <a:endParaRPr lang="fr-FR"/>
        </a:p>
      </dgm:t>
    </dgm:pt>
    <dgm:pt modelId="{EBB1C09E-D7BC-486A-A15C-D7EAC3B952B2}">
      <dgm:prSet phldrT="[Text]"/>
      <dgm:spPr/>
      <dgm:t>
        <a:bodyPr/>
        <a:lstStyle/>
        <a:p>
          <a:pPr algn="ctr" rtl="0"/>
          <a:r>
            <a:rPr lang="fr-FR" b="0" i="0" u="none" baseline="0" dirty="0"/>
            <a:t>Extrant (</a:t>
          </a:r>
          <a:r>
            <a:rPr lang="fr-FR" b="0" i="0" u="none" baseline="0" dirty="0" smtClean="0"/>
            <a:t>propre</a:t>
          </a:r>
          <a:br>
            <a:rPr lang="fr-FR" b="0" i="0" u="none" baseline="0" dirty="0" smtClean="0"/>
          </a:br>
          <a:r>
            <a:rPr lang="fr-FR" b="0" i="0" u="none" baseline="0" dirty="0" smtClean="0"/>
            <a:t>à l’égalité</a:t>
          </a:r>
          <a:br>
            <a:rPr lang="fr-FR" b="0" i="0" u="none" baseline="0" dirty="0" smtClean="0"/>
          </a:br>
          <a:r>
            <a:rPr lang="fr-FR" b="0" i="0" u="none" baseline="0" dirty="0" smtClean="0"/>
            <a:t>des </a:t>
          </a:r>
          <a:r>
            <a:rPr lang="fr-FR" b="0" i="0" u="none" baseline="0" dirty="0"/>
            <a:t>sexes)</a:t>
          </a:r>
          <a:endParaRPr lang="fr-FR" dirty="0"/>
        </a:p>
      </dgm:t>
    </dgm:pt>
    <dgm:pt modelId="{EA426ED0-BE07-4D53-A14E-3F60171F6FCA}" type="parTrans" cxnId="{28381ABF-1DD5-443A-A49E-394BAF478AA8}">
      <dgm:prSet/>
      <dgm:spPr/>
      <dgm:t>
        <a:bodyPr/>
        <a:lstStyle/>
        <a:p>
          <a:endParaRPr lang="fr-FR"/>
        </a:p>
      </dgm:t>
    </dgm:pt>
    <dgm:pt modelId="{B35EEA17-7F51-4592-9808-44CF708F84C9}" type="sibTrans" cxnId="{28381ABF-1DD5-443A-A49E-394BAF478AA8}">
      <dgm:prSet/>
      <dgm:spPr/>
      <dgm:t>
        <a:bodyPr/>
        <a:lstStyle/>
        <a:p>
          <a:endParaRPr lang="fr-FR"/>
        </a:p>
      </dgm:t>
    </dgm:pt>
    <dgm:pt modelId="{BB32C578-CE0A-4E3A-8628-0A5894122470}">
      <dgm:prSet phldrT="[Text]"/>
      <dgm:spPr/>
      <dgm:t>
        <a:bodyPr/>
        <a:lstStyle/>
        <a:p>
          <a:pPr algn="ctr" rtl="0"/>
          <a:r>
            <a:rPr lang="fr-FR" b="0" i="0" u="none" baseline="0" dirty="0"/>
            <a:t>Extrant (notamment en matière d'égalité des sexes)</a:t>
          </a:r>
          <a:endParaRPr lang="fr-FR" dirty="0"/>
        </a:p>
      </dgm:t>
    </dgm:pt>
    <dgm:pt modelId="{93B10624-888E-4F1A-8802-0D3C5ED02CD6}" type="parTrans" cxnId="{718CB967-82D1-4DF0-B81F-48BDD30AE5FF}">
      <dgm:prSet/>
      <dgm:spPr/>
      <dgm:t>
        <a:bodyPr/>
        <a:lstStyle/>
        <a:p>
          <a:endParaRPr lang="fr-FR"/>
        </a:p>
      </dgm:t>
    </dgm:pt>
    <dgm:pt modelId="{BF0EC7E4-009C-4A05-8220-57574E18F989}" type="sibTrans" cxnId="{718CB967-82D1-4DF0-B81F-48BDD30AE5FF}">
      <dgm:prSet/>
      <dgm:spPr/>
      <dgm:t>
        <a:bodyPr/>
        <a:lstStyle/>
        <a:p>
          <a:endParaRPr lang="fr-FR"/>
        </a:p>
      </dgm:t>
    </dgm:pt>
    <dgm:pt modelId="{59626E6F-5EFC-4F9D-8B7C-40F351396DA7}">
      <dgm:prSet phldrT="[Text]"/>
      <dgm:spPr/>
      <dgm:t>
        <a:bodyPr/>
        <a:lstStyle/>
        <a:p>
          <a:pPr algn="ctr" rtl="0"/>
          <a:r>
            <a:rPr lang="fr-FR" b="0" i="0" u="none" baseline="0" dirty="0"/>
            <a:t>Extrant (notamment en matière d'égalité des sexes)</a:t>
          </a:r>
          <a:endParaRPr lang="fr-FR" dirty="0"/>
        </a:p>
      </dgm:t>
    </dgm:pt>
    <dgm:pt modelId="{563B8B7C-15DA-4C9A-A766-5DCD03DC542F}" type="parTrans" cxnId="{F00EB070-EE50-4E80-94FF-813DCED275F4}">
      <dgm:prSet/>
      <dgm:spPr/>
      <dgm:t>
        <a:bodyPr/>
        <a:lstStyle/>
        <a:p>
          <a:endParaRPr lang="fr-FR"/>
        </a:p>
      </dgm:t>
    </dgm:pt>
    <dgm:pt modelId="{B29ED168-0AEF-4E64-A3EF-FD75325467C4}" type="sibTrans" cxnId="{F00EB070-EE50-4E80-94FF-813DCED275F4}">
      <dgm:prSet/>
      <dgm:spPr/>
      <dgm:t>
        <a:bodyPr/>
        <a:lstStyle/>
        <a:p>
          <a:endParaRPr lang="fr-FR"/>
        </a:p>
      </dgm:t>
    </dgm:pt>
    <dgm:pt modelId="{9DA33419-F68E-474D-8B9D-210C480A00B8}">
      <dgm:prSet phldrT="[Text]"/>
      <dgm:spPr/>
      <dgm:t>
        <a:bodyPr/>
        <a:lstStyle/>
        <a:p>
          <a:pPr algn="ctr" rtl="0"/>
          <a:r>
            <a:rPr lang="fr-FR" b="0" i="0" u="none" baseline="0" dirty="0" smtClean="0"/>
            <a:t>Extrant</a:t>
          </a:r>
          <a:br>
            <a:rPr lang="fr-FR" b="0" i="0" u="none" baseline="0" dirty="0" smtClean="0"/>
          </a:br>
          <a:r>
            <a:rPr lang="fr-FR" b="0" i="0" u="none" baseline="0" dirty="0" smtClean="0"/>
            <a:t>(aucun lien</a:t>
          </a:r>
          <a:br>
            <a:rPr lang="fr-FR" b="0" i="0" u="none" baseline="0" dirty="0" smtClean="0"/>
          </a:br>
          <a:r>
            <a:rPr lang="fr-FR" b="0" i="0" u="none" baseline="0" dirty="0" smtClean="0"/>
            <a:t>avec l'égalité</a:t>
          </a:r>
          <a:br>
            <a:rPr lang="fr-FR" b="0" i="0" u="none" baseline="0" dirty="0" smtClean="0"/>
          </a:br>
          <a:r>
            <a:rPr lang="fr-FR" b="0" i="0" u="none" baseline="0" dirty="0" smtClean="0"/>
            <a:t>des </a:t>
          </a:r>
          <a:r>
            <a:rPr lang="fr-FR" b="0" i="0" u="none" baseline="0" dirty="0"/>
            <a:t>sexes)</a:t>
          </a:r>
          <a:endParaRPr lang="fr-FR" dirty="0"/>
        </a:p>
      </dgm:t>
    </dgm:pt>
    <dgm:pt modelId="{8212EC9F-4571-4CF6-8EC9-0DA073678182}" type="parTrans" cxnId="{83DDE357-12CB-4479-9087-81FCEBA25B2E}">
      <dgm:prSet/>
      <dgm:spPr/>
      <dgm:t>
        <a:bodyPr/>
        <a:lstStyle/>
        <a:p>
          <a:endParaRPr lang="fr-FR"/>
        </a:p>
      </dgm:t>
    </dgm:pt>
    <dgm:pt modelId="{F11377C3-5DA5-4AD6-9F75-1DB60B55C996}" type="sibTrans" cxnId="{83DDE357-12CB-4479-9087-81FCEBA25B2E}">
      <dgm:prSet/>
      <dgm:spPr/>
      <dgm:t>
        <a:bodyPr/>
        <a:lstStyle/>
        <a:p>
          <a:endParaRPr lang="fr-FR"/>
        </a:p>
      </dgm:t>
    </dgm:pt>
    <dgm:pt modelId="{2A093EEA-355A-4425-8CD5-5C28A8CAD9DA}" type="pres">
      <dgm:prSet presAssocID="{D38E01B8-9C26-4A64-ABDE-92C336A91D5C}" presName="hierChild1" presStyleCnt="0">
        <dgm:presLayoutVars>
          <dgm:chPref val="1"/>
          <dgm:dir/>
          <dgm:animOne val="branch"/>
          <dgm:animLvl val="lvl"/>
          <dgm:resizeHandles/>
        </dgm:presLayoutVars>
      </dgm:prSet>
      <dgm:spPr/>
      <dgm:t>
        <a:bodyPr/>
        <a:lstStyle/>
        <a:p>
          <a:endParaRPr lang="fr-FR"/>
        </a:p>
      </dgm:t>
    </dgm:pt>
    <dgm:pt modelId="{C78F0DC0-CC69-48A9-8EA8-0304A452713F}" type="pres">
      <dgm:prSet presAssocID="{0A05A792-62BF-458A-8669-59B513C1D723}" presName="hierRoot1" presStyleCnt="0"/>
      <dgm:spPr/>
    </dgm:pt>
    <dgm:pt modelId="{3B6B8713-CCFA-4193-A247-C969C225BEA6}" type="pres">
      <dgm:prSet presAssocID="{0A05A792-62BF-458A-8669-59B513C1D723}" presName="composite" presStyleCnt="0"/>
      <dgm:spPr/>
    </dgm:pt>
    <dgm:pt modelId="{4B6D9DAA-3F4E-4981-9795-11CC848D51E8}" type="pres">
      <dgm:prSet presAssocID="{0A05A792-62BF-458A-8669-59B513C1D723}" presName="background" presStyleLbl="node0" presStyleIdx="0" presStyleCnt="3"/>
      <dgm:spPr/>
    </dgm:pt>
    <dgm:pt modelId="{5E936CED-C161-4138-88EF-5671B7FB829B}" type="pres">
      <dgm:prSet presAssocID="{0A05A792-62BF-458A-8669-59B513C1D723}" presName="text" presStyleLbl="fgAcc0" presStyleIdx="0" presStyleCnt="3">
        <dgm:presLayoutVars>
          <dgm:chPref val="3"/>
        </dgm:presLayoutVars>
      </dgm:prSet>
      <dgm:spPr/>
      <dgm:t>
        <a:bodyPr/>
        <a:lstStyle/>
        <a:p>
          <a:endParaRPr lang="fr-FR"/>
        </a:p>
      </dgm:t>
    </dgm:pt>
    <dgm:pt modelId="{9DA2E60D-4DB0-416B-A7F9-31B6F57560F3}" type="pres">
      <dgm:prSet presAssocID="{0A05A792-62BF-458A-8669-59B513C1D723}" presName="hierChild2" presStyleCnt="0"/>
      <dgm:spPr/>
    </dgm:pt>
    <dgm:pt modelId="{FA678D9D-B783-42B2-A1B7-6B96D681DAC8}" type="pres">
      <dgm:prSet presAssocID="{283FDC83-4FC1-4F47-85E2-DDC92226F388}" presName="Name10" presStyleLbl="parChTrans1D2" presStyleIdx="0" presStyleCnt="7"/>
      <dgm:spPr/>
      <dgm:t>
        <a:bodyPr/>
        <a:lstStyle/>
        <a:p>
          <a:endParaRPr lang="fr-FR"/>
        </a:p>
      </dgm:t>
    </dgm:pt>
    <dgm:pt modelId="{D6796013-152F-4932-9DE2-60214F174FB8}" type="pres">
      <dgm:prSet presAssocID="{40A03589-AF36-4D59-AAB5-60E078668D24}" presName="hierRoot2" presStyleCnt="0"/>
      <dgm:spPr/>
    </dgm:pt>
    <dgm:pt modelId="{1E403B46-328E-4885-82E9-FAF17DCE68B7}" type="pres">
      <dgm:prSet presAssocID="{40A03589-AF36-4D59-AAB5-60E078668D24}" presName="composite2" presStyleCnt="0"/>
      <dgm:spPr/>
    </dgm:pt>
    <dgm:pt modelId="{EE47274D-77E6-4CA0-A210-9DEF8AEBC5D0}" type="pres">
      <dgm:prSet presAssocID="{40A03589-AF36-4D59-AAB5-60E078668D24}" presName="background2" presStyleLbl="node2" presStyleIdx="0" presStyleCnt="7"/>
      <dgm:spPr/>
    </dgm:pt>
    <dgm:pt modelId="{A8604C82-CC9F-4FF8-BC5F-9257951379CE}" type="pres">
      <dgm:prSet presAssocID="{40A03589-AF36-4D59-AAB5-60E078668D24}" presName="text2" presStyleLbl="fgAcc2" presStyleIdx="0" presStyleCnt="7">
        <dgm:presLayoutVars>
          <dgm:chPref val="3"/>
        </dgm:presLayoutVars>
      </dgm:prSet>
      <dgm:spPr/>
      <dgm:t>
        <a:bodyPr/>
        <a:lstStyle/>
        <a:p>
          <a:endParaRPr lang="fr-FR"/>
        </a:p>
      </dgm:t>
    </dgm:pt>
    <dgm:pt modelId="{A41EFC42-860C-4425-A9CA-57FF4569F1C9}" type="pres">
      <dgm:prSet presAssocID="{40A03589-AF36-4D59-AAB5-60E078668D24}" presName="hierChild3" presStyleCnt="0"/>
      <dgm:spPr/>
    </dgm:pt>
    <dgm:pt modelId="{5A1CF58E-3BB1-493A-A779-B8B068354C32}" type="pres">
      <dgm:prSet presAssocID="{24EE99F4-06DD-4A60-8168-3692947F9496}" presName="Name10" presStyleLbl="parChTrans1D2" presStyleIdx="1" presStyleCnt="7"/>
      <dgm:spPr/>
      <dgm:t>
        <a:bodyPr/>
        <a:lstStyle/>
        <a:p>
          <a:endParaRPr lang="fr-FR"/>
        </a:p>
      </dgm:t>
    </dgm:pt>
    <dgm:pt modelId="{C99E2992-8116-4C90-9329-9638D73D0160}" type="pres">
      <dgm:prSet presAssocID="{CE5246B0-254E-4455-954B-41B8F60194EB}" presName="hierRoot2" presStyleCnt="0"/>
      <dgm:spPr/>
    </dgm:pt>
    <dgm:pt modelId="{261C1E33-A2C0-4782-8EEC-2EF6D1C26FD5}" type="pres">
      <dgm:prSet presAssocID="{CE5246B0-254E-4455-954B-41B8F60194EB}" presName="composite2" presStyleCnt="0"/>
      <dgm:spPr/>
    </dgm:pt>
    <dgm:pt modelId="{B89D129A-6150-466F-BCBF-75228908123A}" type="pres">
      <dgm:prSet presAssocID="{CE5246B0-254E-4455-954B-41B8F60194EB}" presName="background2" presStyleLbl="node2" presStyleIdx="1" presStyleCnt="7"/>
      <dgm:spPr/>
    </dgm:pt>
    <dgm:pt modelId="{76069EC6-5D0A-49C0-A6AA-D0B40C964B3B}" type="pres">
      <dgm:prSet presAssocID="{CE5246B0-254E-4455-954B-41B8F60194EB}" presName="text2" presStyleLbl="fgAcc2" presStyleIdx="1" presStyleCnt="7">
        <dgm:presLayoutVars>
          <dgm:chPref val="3"/>
        </dgm:presLayoutVars>
      </dgm:prSet>
      <dgm:spPr/>
      <dgm:t>
        <a:bodyPr/>
        <a:lstStyle/>
        <a:p>
          <a:endParaRPr lang="fr-FR"/>
        </a:p>
      </dgm:t>
    </dgm:pt>
    <dgm:pt modelId="{77069E10-44E1-464F-B4C8-052C2181C032}" type="pres">
      <dgm:prSet presAssocID="{CE5246B0-254E-4455-954B-41B8F60194EB}" presName="hierChild3" presStyleCnt="0"/>
      <dgm:spPr/>
    </dgm:pt>
    <dgm:pt modelId="{88EE28CE-30BD-46D5-8F4B-58F4644D2E17}" type="pres">
      <dgm:prSet presAssocID="{AA4F448C-150A-4F90-8256-110731BBAC9D}" presName="hierRoot1" presStyleCnt="0"/>
      <dgm:spPr/>
    </dgm:pt>
    <dgm:pt modelId="{716E1AFE-8595-49C9-B0C7-2D85FBBB3D52}" type="pres">
      <dgm:prSet presAssocID="{AA4F448C-150A-4F90-8256-110731BBAC9D}" presName="composite" presStyleCnt="0"/>
      <dgm:spPr/>
    </dgm:pt>
    <dgm:pt modelId="{52D5BD32-DCD3-4985-8F44-6FB0076E215A}" type="pres">
      <dgm:prSet presAssocID="{AA4F448C-150A-4F90-8256-110731BBAC9D}" presName="background" presStyleLbl="node0" presStyleIdx="1" presStyleCnt="3"/>
      <dgm:spPr/>
    </dgm:pt>
    <dgm:pt modelId="{D5A4DCDD-73D5-4C91-962C-FE5AF1E5A90A}" type="pres">
      <dgm:prSet presAssocID="{AA4F448C-150A-4F90-8256-110731BBAC9D}" presName="text" presStyleLbl="fgAcc0" presStyleIdx="1" presStyleCnt="3">
        <dgm:presLayoutVars>
          <dgm:chPref val="3"/>
        </dgm:presLayoutVars>
      </dgm:prSet>
      <dgm:spPr/>
      <dgm:t>
        <a:bodyPr/>
        <a:lstStyle/>
        <a:p>
          <a:endParaRPr lang="fr-FR"/>
        </a:p>
      </dgm:t>
    </dgm:pt>
    <dgm:pt modelId="{C9B549CB-C5C5-4C9E-8FA0-A0E4BADE068F}" type="pres">
      <dgm:prSet presAssocID="{AA4F448C-150A-4F90-8256-110731BBAC9D}" presName="hierChild2" presStyleCnt="0"/>
      <dgm:spPr/>
    </dgm:pt>
    <dgm:pt modelId="{533824F0-B4D3-4003-976A-CCBFF1B7D449}" type="pres">
      <dgm:prSet presAssocID="{EA426ED0-BE07-4D53-A14E-3F60171F6FCA}" presName="Name10" presStyleLbl="parChTrans1D2" presStyleIdx="2" presStyleCnt="7"/>
      <dgm:spPr/>
      <dgm:t>
        <a:bodyPr/>
        <a:lstStyle/>
        <a:p>
          <a:endParaRPr lang="fr-FR"/>
        </a:p>
      </dgm:t>
    </dgm:pt>
    <dgm:pt modelId="{58BDE082-E331-4EC4-B0E3-118D5154185B}" type="pres">
      <dgm:prSet presAssocID="{EBB1C09E-D7BC-486A-A15C-D7EAC3B952B2}" presName="hierRoot2" presStyleCnt="0"/>
      <dgm:spPr/>
    </dgm:pt>
    <dgm:pt modelId="{7FE3BE71-D0FB-41DF-8194-CB08DF60A52A}" type="pres">
      <dgm:prSet presAssocID="{EBB1C09E-D7BC-486A-A15C-D7EAC3B952B2}" presName="composite2" presStyleCnt="0"/>
      <dgm:spPr/>
    </dgm:pt>
    <dgm:pt modelId="{A43A5963-17B4-4DF1-A9DE-3100ABDC6E4C}" type="pres">
      <dgm:prSet presAssocID="{EBB1C09E-D7BC-486A-A15C-D7EAC3B952B2}" presName="background2" presStyleLbl="node2" presStyleIdx="2" presStyleCnt="7"/>
      <dgm:spPr/>
    </dgm:pt>
    <dgm:pt modelId="{DBB93027-D04A-431E-8E77-0DE0A69A2838}" type="pres">
      <dgm:prSet presAssocID="{EBB1C09E-D7BC-486A-A15C-D7EAC3B952B2}" presName="text2" presStyleLbl="fgAcc2" presStyleIdx="2" presStyleCnt="7">
        <dgm:presLayoutVars>
          <dgm:chPref val="3"/>
        </dgm:presLayoutVars>
      </dgm:prSet>
      <dgm:spPr/>
      <dgm:t>
        <a:bodyPr/>
        <a:lstStyle/>
        <a:p>
          <a:endParaRPr lang="fr-FR"/>
        </a:p>
      </dgm:t>
    </dgm:pt>
    <dgm:pt modelId="{7543D058-0338-43B4-8118-5DE733703275}" type="pres">
      <dgm:prSet presAssocID="{EBB1C09E-D7BC-486A-A15C-D7EAC3B952B2}" presName="hierChild3" presStyleCnt="0"/>
      <dgm:spPr/>
    </dgm:pt>
    <dgm:pt modelId="{354D428D-0372-4A7A-8BCA-04D2951000A0}" type="pres">
      <dgm:prSet presAssocID="{563B8B7C-15DA-4C9A-A766-5DCD03DC542F}" presName="Name10" presStyleLbl="parChTrans1D2" presStyleIdx="3" presStyleCnt="7"/>
      <dgm:spPr/>
      <dgm:t>
        <a:bodyPr/>
        <a:lstStyle/>
        <a:p>
          <a:endParaRPr lang="fr-FR"/>
        </a:p>
      </dgm:t>
    </dgm:pt>
    <dgm:pt modelId="{D7C40677-C98E-4947-A80D-6B5DA975E4D4}" type="pres">
      <dgm:prSet presAssocID="{59626E6F-5EFC-4F9D-8B7C-40F351396DA7}" presName="hierRoot2" presStyleCnt="0"/>
      <dgm:spPr/>
    </dgm:pt>
    <dgm:pt modelId="{40590A9F-B2B7-4891-9903-731A5F52B9BF}" type="pres">
      <dgm:prSet presAssocID="{59626E6F-5EFC-4F9D-8B7C-40F351396DA7}" presName="composite2" presStyleCnt="0"/>
      <dgm:spPr/>
    </dgm:pt>
    <dgm:pt modelId="{72CDEF3A-90EC-40AB-819A-0C3ED400B79D}" type="pres">
      <dgm:prSet presAssocID="{59626E6F-5EFC-4F9D-8B7C-40F351396DA7}" presName="background2" presStyleLbl="node2" presStyleIdx="3" presStyleCnt="7"/>
      <dgm:spPr/>
    </dgm:pt>
    <dgm:pt modelId="{3ECBF952-F037-47D4-A6A2-BAC763E4D659}" type="pres">
      <dgm:prSet presAssocID="{59626E6F-5EFC-4F9D-8B7C-40F351396DA7}" presName="text2" presStyleLbl="fgAcc2" presStyleIdx="3" presStyleCnt="7">
        <dgm:presLayoutVars>
          <dgm:chPref val="3"/>
        </dgm:presLayoutVars>
      </dgm:prSet>
      <dgm:spPr/>
      <dgm:t>
        <a:bodyPr/>
        <a:lstStyle/>
        <a:p>
          <a:endParaRPr lang="fr-FR"/>
        </a:p>
      </dgm:t>
    </dgm:pt>
    <dgm:pt modelId="{119EF88E-2DF1-46B6-B0E9-B4A4A4E71E8D}" type="pres">
      <dgm:prSet presAssocID="{59626E6F-5EFC-4F9D-8B7C-40F351396DA7}" presName="hierChild3" presStyleCnt="0"/>
      <dgm:spPr/>
    </dgm:pt>
    <dgm:pt modelId="{19331ABA-C628-4659-ADC4-F23EAAC5DBBE}" type="pres">
      <dgm:prSet presAssocID="{4C5FBC4F-75AA-4582-9D90-8759C914F2AD}" presName="hierRoot1" presStyleCnt="0"/>
      <dgm:spPr/>
    </dgm:pt>
    <dgm:pt modelId="{F213691B-2332-4ADD-8CFA-45EF6E60361D}" type="pres">
      <dgm:prSet presAssocID="{4C5FBC4F-75AA-4582-9D90-8759C914F2AD}" presName="composite" presStyleCnt="0"/>
      <dgm:spPr/>
    </dgm:pt>
    <dgm:pt modelId="{568F7B2B-3222-43DE-8779-71696E3514BE}" type="pres">
      <dgm:prSet presAssocID="{4C5FBC4F-75AA-4582-9D90-8759C914F2AD}" presName="background" presStyleLbl="node0" presStyleIdx="2" presStyleCnt="3"/>
      <dgm:spPr/>
    </dgm:pt>
    <dgm:pt modelId="{F3F0254E-B696-4FA3-B829-AC82F797A6E8}" type="pres">
      <dgm:prSet presAssocID="{4C5FBC4F-75AA-4582-9D90-8759C914F2AD}" presName="text" presStyleLbl="fgAcc0" presStyleIdx="2" presStyleCnt="3">
        <dgm:presLayoutVars>
          <dgm:chPref val="3"/>
        </dgm:presLayoutVars>
      </dgm:prSet>
      <dgm:spPr/>
      <dgm:t>
        <a:bodyPr/>
        <a:lstStyle/>
        <a:p>
          <a:endParaRPr lang="fr-FR"/>
        </a:p>
      </dgm:t>
    </dgm:pt>
    <dgm:pt modelId="{CE94A5ED-7B4E-409B-83DB-0ED09FEE83DE}" type="pres">
      <dgm:prSet presAssocID="{4C5FBC4F-75AA-4582-9D90-8759C914F2AD}" presName="hierChild2" presStyleCnt="0"/>
      <dgm:spPr/>
    </dgm:pt>
    <dgm:pt modelId="{EAA8CFD4-FA48-4EC6-822F-923571E5CD1C}" type="pres">
      <dgm:prSet presAssocID="{79FA4EB6-E9FB-48DF-A70B-497F6D48E866}" presName="Name10" presStyleLbl="parChTrans1D2" presStyleIdx="4" presStyleCnt="7"/>
      <dgm:spPr/>
      <dgm:t>
        <a:bodyPr/>
        <a:lstStyle/>
        <a:p>
          <a:endParaRPr lang="fr-FR"/>
        </a:p>
      </dgm:t>
    </dgm:pt>
    <dgm:pt modelId="{0A331CE8-5646-43C4-9547-4366700E2EAC}" type="pres">
      <dgm:prSet presAssocID="{43B0CA5F-AD0E-4098-89A7-824C7D92EF81}" presName="hierRoot2" presStyleCnt="0"/>
      <dgm:spPr/>
    </dgm:pt>
    <dgm:pt modelId="{0CFBEFEF-7E3B-48E8-B7F2-164DA791A606}" type="pres">
      <dgm:prSet presAssocID="{43B0CA5F-AD0E-4098-89A7-824C7D92EF81}" presName="composite2" presStyleCnt="0"/>
      <dgm:spPr/>
    </dgm:pt>
    <dgm:pt modelId="{9E9F42AF-9AEB-45AF-B355-476CB391FEDE}" type="pres">
      <dgm:prSet presAssocID="{43B0CA5F-AD0E-4098-89A7-824C7D92EF81}" presName="background2" presStyleLbl="node2" presStyleIdx="4" presStyleCnt="7"/>
      <dgm:spPr/>
    </dgm:pt>
    <dgm:pt modelId="{9273652F-7D50-4AA4-81E0-BD881F812C1C}" type="pres">
      <dgm:prSet presAssocID="{43B0CA5F-AD0E-4098-89A7-824C7D92EF81}" presName="text2" presStyleLbl="fgAcc2" presStyleIdx="4" presStyleCnt="7">
        <dgm:presLayoutVars>
          <dgm:chPref val="3"/>
        </dgm:presLayoutVars>
      </dgm:prSet>
      <dgm:spPr/>
      <dgm:t>
        <a:bodyPr/>
        <a:lstStyle/>
        <a:p>
          <a:endParaRPr lang="fr-FR"/>
        </a:p>
      </dgm:t>
    </dgm:pt>
    <dgm:pt modelId="{DF520019-4F98-4E9E-815E-2D3FF3049AE2}" type="pres">
      <dgm:prSet presAssocID="{43B0CA5F-AD0E-4098-89A7-824C7D92EF81}" presName="hierChild3" presStyleCnt="0"/>
      <dgm:spPr/>
    </dgm:pt>
    <dgm:pt modelId="{110E8FA1-30A9-4353-8BCE-A30A7F80F194}" type="pres">
      <dgm:prSet presAssocID="{93B10624-888E-4F1A-8802-0D3C5ED02CD6}" presName="Name10" presStyleLbl="parChTrans1D2" presStyleIdx="5" presStyleCnt="7"/>
      <dgm:spPr/>
      <dgm:t>
        <a:bodyPr/>
        <a:lstStyle/>
        <a:p>
          <a:endParaRPr lang="fr-FR"/>
        </a:p>
      </dgm:t>
    </dgm:pt>
    <dgm:pt modelId="{7BCF2EC6-AAB0-47E8-9EC4-80357D2A41DB}" type="pres">
      <dgm:prSet presAssocID="{BB32C578-CE0A-4E3A-8628-0A5894122470}" presName="hierRoot2" presStyleCnt="0"/>
      <dgm:spPr/>
    </dgm:pt>
    <dgm:pt modelId="{AB4E6775-412D-4940-BCC8-35995A93D1A1}" type="pres">
      <dgm:prSet presAssocID="{BB32C578-CE0A-4E3A-8628-0A5894122470}" presName="composite2" presStyleCnt="0"/>
      <dgm:spPr/>
    </dgm:pt>
    <dgm:pt modelId="{05806512-A63F-4B90-B0FE-310187319291}" type="pres">
      <dgm:prSet presAssocID="{BB32C578-CE0A-4E3A-8628-0A5894122470}" presName="background2" presStyleLbl="node2" presStyleIdx="5" presStyleCnt="7"/>
      <dgm:spPr/>
    </dgm:pt>
    <dgm:pt modelId="{0AF14271-4C49-4ABB-8BEA-FA0FF30C3926}" type="pres">
      <dgm:prSet presAssocID="{BB32C578-CE0A-4E3A-8628-0A5894122470}" presName="text2" presStyleLbl="fgAcc2" presStyleIdx="5" presStyleCnt="7">
        <dgm:presLayoutVars>
          <dgm:chPref val="3"/>
        </dgm:presLayoutVars>
      </dgm:prSet>
      <dgm:spPr/>
      <dgm:t>
        <a:bodyPr/>
        <a:lstStyle/>
        <a:p>
          <a:endParaRPr lang="fr-FR"/>
        </a:p>
      </dgm:t>
    </dgm:pt>
    <dgm:pt modelId="{9B19A88B-A092-4A2F-BB4D-28214BFAFC66}" type="pres">
      <dgm:prSet presAssocID="{BB32C578-CE0A-4E3A-8628-0A5894122470}" presName="hierChild3" presStyleCnt="0"/>
      <dgm:spPr/>
    </dgm:pt>
    <dgm:pt modelId="{BB95DBD9-14DE-4EE9-9326-04A2FCD1B921}" type="pres">
      <dgm:prSet presAssocID="{8212EC9F-4571-4CF6-8EC9-0DA073678182}" presName="Name10" presStyleLbl="parChTrans1D2" presStyleIdx="6" presStyleCnt="7"/>
      <dgm:spPr/>
      <dgm:t>
        <a:bodyPr/>
        <a:lstStyle/>
        <a:p>
          <a:endParaRPr lang="fr-FR"/>
        </a:p>
      </dgm:t>
    </dgm:pt>
    <dgm:pt modelId="{42F5C463-AB68-43AB-B22F-E0492D84B066}" type="pres">
      <dgm:prSet presAssocID="{9DA33419-F68E-474D-8B9D-210C480A00B8}" presName="hierRoot2" presStyleCnt="0"/>
      <dgm:spPr/>
    </dgm:pt>
    <dgm:pt modelId="{67902CA9-4797-4A1B-BD4B-206DA40D8E1F}" type="pres">
      <dgm:prSet presAssocID="{9DA33419-F68E-474D-8B9D-210C480A00B8}" presName="composite2" presStyleCnt="0"/>
      <dgm:spPr/>
    </dgm:pt>
    <dgm:pt modelId="{1FC343F0-35EF-4256-81D2-92EE8AB4B800}" type="pres">
      <dgm:prSet presAssocID="{9DA33419-F68E-474D-8B9D-210C480A00B8}" presName="background2" presStyleLbl="node2" presStyleIdx="6" presStyleCnt="7"/>
      <dgm:spPr/>
    </dgm:pt>
    <dgm:pt modelId="{AA3BFD76-D0F3-42C7-9EE8-B070E89B9C77}" type="pres">
      <dgm:prSet presAssocID="{9DA33419-F68E-474D-8B9D-210C480A00B8}" presName="text2" presStyleLbl="fgAcc2" presStyleIdx="6" presStyleCnt="7">
        <dgm:presLayoutVars>
          <dgm:chPref val="3"/>
        </dgm:presLayoutVars>
      </dgm:prSet>
      <dgm:spPr/>
      <dgm:t>
        <a:bodyPr/>
        <a:lstStyle/>
        <a:p>
          <a:endParaRPr lang="fr-FR"/>
        </a:p>
      </dgm:t>
    </dgm:pt>
    <dgm:pt modelId="{0434E878-734C-4F71-A5D7-231D0AC2C00A}" type="pres">
      <dgm:prSet presAssocID="{9DA33419-F68E-474D-8B9D-210C480A00B8}" presName="hierChild3" presStyleCnt="0"/>
      <dgm:spPr/>
    </dgm:pt>
  </dgm:ptLst>
  <dgm:cxnLst>
    <dgm:cxn modelId="{24C2D01D-2BA2-46A5-824C-A918CB9C902C}" type="presOf" srcId="{D38E01B8-9C26-4A64-ABDE-92C336A91D5C}" destId="{2A093EEA-355A-4425-8CD5-5C28A8CAD9DA}" srcOrd="0" destOrd="0" presId="urn:microsoft.com/office/officeart/2005/8/layout/hierarchy1"/>
    <dgm:cxn modelId="{9C9D6EFF-DE4D-4D42-97AA-3B37F8F2891E}" type="presOf" srcId="{4C5FBC4F-75AA-4582-9D90-8759C914F2AD}" destId="{F3F0254E-B696-4FA3-B829-AC82F797A6E8}" srcOrd="0" destOrd="0" presId="urn:microsoft.com/office/officeart/2005/8/layout/hierarchy1"/>
    <dgm:cxn modelId="{16B28586-3200-42EE-A828-ACC00BFCF899}" type="presOf" srcId="{BB32C578-CE0A-4E3A-8628-0A5894122470}" destId="{0AF14271-4C49-4ABB-8BEA-FA0FF30C3926}" srcOrd="0" destOrd="0" presId="urn:microsoft.com/office/officeart/2005/8/layout/hierarchy1"/>
    <dgm:cxn modelId="{B0181123-F98D-4587-8255-194A120C3DF2}" type="presOf" srcId="{24EE99F4-06DD-4A60-8168-3692947F9496}" destId="{5A1CF58E-3BB1-493A-A779-B8B068354C32}" srcOrd="0" destOrd="0" presId="urn:microsoft.com/office/officeart/2005/8/layout/hierarchy1"/>
    <dgm:cxn modelId="{81DE0010-B7EE-47C7-BE4D-CD004C27E83D}" type="presOf" srcId="{93B10624-888E-4F1A-8802-0D3C5ED02CD6}" destId="{110E8FA1-30A9-4353-8BCE-A30A7F80F194}" srcOrd="0" destOrd="0" presId="urn:microsoft.com/office/officeart/2005/8/layout/hierarchy1"/>
    <dgm:cxn modelId="{718CB967-82D1-4DF0-B81F-48BDD30AE5FF}" srcId="{4C5FBC4F-75AA-4582-9D90-8759C914F2AD}" destId="{BB32C578-CE0A-4E3A-8628-0A5894122470}" srcOrd="1" destOrd="0" parTransId="{93B10624-888E-4F1A-8802-0D3C5ED02CD6}" sibTransId="{BF0EC7E4-009C-4A05-8220-57574E18F989}"/>
    <dgm:cxn modelId="{64940B52-8D20-44F5-A422-2550997A6FBB}" type="presOf" srcId="{EBB1C09E-D7BC-486A-A15C-D7EAC3B952B2}" destId="{DBB93027-D04A-431E-8E77-0DE0A69A2838}" srcOrd="0" destOrd="0" presId="urn:microsoft.com/office/officeart/2005/8/layout/hierarchy1"/>
    <dgm:cxn modelId="{83DDE357-12CB-4479-9087-81FCEBA25B2E}" srcId="{4C5FBC4F-75AA-4582-9D90-8759C914F2AD}" destId="{9DA33419-F68E-474D-8B9D-210C480A00B8}" srcOrd="2" destOrd="0" parTransId="{8212EC9F-4571-4CF6-8EC9-0DA073678182}" sibTransId="{F11377C3-5DA5-4AD6-9F75-1DB60B55C996}"/>
    <dgm:cxn modelId="{4B8BAEA3-39B0-4059-A537-2B0B1600447A}" type="presOf" srcId="{59626E6F-5EFC-4F9D-8B7C-40F351396DA7}" destId="{3ECBF952-F037-47D4-A6A2-BAC763E4D659}" srcOrd="0" destOrd="0" presId="urn:microsoft.com/office/officeart/2005/8/layout/hierarchy1"/>
    <dgm:cxn modelId="{6EBCF0A8-EB4B-4504-B853-93F21741FE5E}" type="presOf" srcId="{EA426ED0-BE07-4D53-A14E-3F60171F6FCA}" destId="{533824F0-B4D3-4003-976A-CCBFF1B7D449}" srcOrd="0" destOrd="0" presId="urn:microsoft.com/office/officeart/2005/8/layout/hierarchy1"/>
    <dgm:cxn modelId="{A8F4BC67-2638-415D-89CF-5E939873A98E}" srcId="{D38E01B8-9C26-4A64-ABDE-92C336A91D5C}" destId="{4C5FBC4F-75AA-4582-9D90-8759C914F2AD}" srcOrd="2" destOrd="0" parTransId="{82E616AF-597B-4A27-B506-11A1268DF953}" sibTransId="{3FF7E1F4-020D-4FF3-89C0-274650B6E18A}"/>
    <dgm:cxn modelId="{72342694-8A0A-41E0-846D-90DA7236C583}" type="presOf" srcId="{79FA4EB6-E9FB-48DF-A70B-497F6D48E866}" destId="{EAA8CFD4-FA48-4EC6-822F-923571E5CD1C}" srcOrd="0" destOrd="0" presId="urn:microsoft.com/office/officeart/2005/8/layout/hierarchy1"/>
    <dgm:cxn modelId="{AB150A06-EAAF-42D2-87FE-54D8C211C167}" type="presOf" srcId="{AA4F448C-150A-4F90-8256-110731BBAC9D}" destId="{D5A4DCDD-73D5-4C91-962C-FE5AF1E5A90A}" srcOrd="0" destOrd="0" presId="urn:microsoft.com/office/officeart/2005/8/layout/hierarchy1"/>
    <dgm:cxn modelId="{6F8F8366-BA5E-44E9-BC07-24BB9B68871F}" type="presOf" srcId="{40A03589-AF36-4D59-AAB5-60E078668D24}" destId="{A8604C82-CC9F-4FF8-BC5F-9257951379CE}" srcOrd="0" destOrd="0" presId="urn:microsoft.com/office/officeart/2005/8/layout/hierarchy1"/>
    <dgm:cxn modelId="{B05A3115-273C-49E2-A6A6-1A0F4B7AAAAD}" type="presOf" srcId="{43B0CA5F-AD0E-4098-89A7-824C7D92EF81}" destId="{9273652F-7D50-4AA4-81E0-BD881F812C1C}" srcOrd="0" destOrd="0" presId="urn:microsoft.com/office/officeart/2005/8/layout/hierarchy1"/>
    <dgm:cxn modelId="{50476750-5D6E-4D1F-B258-F2F03B314247}" type="presOf" srcId="{0A05A792-62BF-458A-8669-59B513C1D723}" destId="{5E936CED-C161-4138-88EF-5671B7FB829B}" srcOrd="0" destOrd="0" presId="urn:microsoft.com/office/officeart/2005/8/layout/hierarchy1"/>
    <dgm:cxn modelId="{DD74CFDF-AE43-4100-879F-AA1317B11154}" type="presOf" srcId="{563B8B7C-15DA-4C9A-A766-5DCD03DC542F}" destId="{354D428D-0372-4A7A-8BCA-04D2951000A0}" srcOrd="0" destOrd="0" presId="urn:microsoft.com/office/officeart/2005/8/layout/hierarchy1"/>
    <dgm:cxn modelId="{F00EB070-EE50-4E80-94FF-813DCED275F4}" srcId="{AA4F448C-150A-4F90-8256-110731BBAC9D}" destId="{59626E6F-5EFC-4F9D-8B7C-40F351396DA7}" srcOrd="1" destOrd="0" parTransId="{563B8B7C-15DA-4C9A-A766-5DCD03DC542F}" sibTransId="{B29ED168-0AEF-4E64-A3EF-FD75325467C4}"/>
    <dgm:cxn modelId="{7E742BA8-A97B-44A0-9CC1-1A52A94E3D7C}" srcId="{4C5FBC4F-75AA-4582-9D90-8759C914F2AD}" destId="{43B0CA5F-AD0E-4098-89A7-824C7D92EF81}" srcOrd="0" destOrd="0" parTransId="{79FA4EB6-E9FB-48DF-A70B-497F6D48E866}" sibTransId="{A37A3D94-3146-4D87-AF83-AA7E483A977C}"/>
    <dgm:cxn modelId="{28381ABF-1DD5-443A-A49E-394BAF478AA8}" srcId="{AA4F448C-150A-4F90-8256-110731BBAC9D}" destId="{EBB1C09E-D7BC-486A-A15C-D7EAC3B952B2}" srcOrd="0" destOrd="0" parTransId="{EA426ED0-BE07-4D53-A14E-3F60171F6FCA}" sibTransId="{B35EEA17-7F51-4592-9808-44CF708F84C9}"/>
    <dgm:cxn modelId="{93DAAB10-E544-4211-A522-6FD0B8BEDC50}" type="presOf" srcId="{9DA33419-F68E-474D-8B9D-210C480A00B8}" destId="{AA3BFD76-D0F3-42C7-9EE8-B070E89B9C77}" srcOrd="0" destOrd="0" presId="urn:microsoft.com/office/officeart/2005/8/layout/hierarchy1"/>
    <dgm:cxn modelId="{F6EAA004-7575-4A38-9B05-1C75D8875B06}" type="presOf" srcId="{8212EC9F-4571-4CF6-8EC9-0DA073678182}" destId="{BB95DBD9-14DE-4EE9-9326-04A2FCD1B921}" srcOrd="0" destOrd="0" presId="urn:microsoft.com/office/officeart/2005/8/layout/hierarchy1"/>
    <dgm:cxn modelId="{1F86BF61-99FB-4E59-B0AC-0D2477BEC5BF}" type="presOf" srcId="{283FDC83-4FC1-4F47-85E2-DDC92226F388}" destId="{FA678D9D-B783-42B2-A1B7-6B96D681DAC8}" srcOrd="0" destOrd="0" presId="urn:microsoft.com/office/officeart/2005/8/layout/hierarchy1"/>
    <dgm:cxn modelId="{A88FE448-D1AE-4307-8E02-CE564E3750BE}" srcId="{D38E01B8-9C26-4A64-ABDE-92C336A91D5C}" destId="{AA4F448C-150A-4F90-8256-110731BBAC9D}" srcOrd="1" destOrd="0" parTransId="{DE3046EC-F75D-4D6E-875B-D8B2F42770E9}" sibTransId="{9100EBCE-75A6-4A91-96A0-F30AD188A8A9}"/>
    <dgm:cxn modelId="{6AADDC5A-44D5-406F-AEC3-B8E156C0E8BD}" srcId="{0A05A792-62BF-458A-8669-59B513C1D723}" destId="{40A03589-AF36-4D59-AAB5-60E078668D24}" srcOrd="0" destOrd="0" parTransId="{283FDC83-4FC1-4F47-85E2-DDC92226F388}" sibTransId="{91917C2A-C32E-40CF-AF16-543E185133FF}"/>
    <dgm:cxn modelId="{9DDC2DC0-C774-473A-A222-896071527CFC}" type="presOf" srcId="{CE5246B0-254E-4455-954B-41B8F60194EB}" destId="{76069EC6-5D0A-49C0-A6AA-D0B40C964B3B}" srcOrd="0" destOrd="0" presId="urn:microsoft.com/office/officeart/2005/8/layout/hierarchy1"/>
    <dgm:cxn modelId="{F160DE70-7E9F-4B03-9833-71C7185C5F34}" srcId="{0A05A792-62BF-458A-8669-59B513C1D723}" destId="{CE5246B0-254E-4455-954B-41B8F60194EB}" srcOrd="1" destOrd="0" parTransId="{24EE99F4-06DD-4A60-8168-3692947F9496}" sibTransId="{E617937C-9355-4C6D-9574-2CC6C189DB3C}"/>
    <dgm:cxn modelId="{E1907B12-6838-4629-B6FD-A9950D3DB320}" srcId="{D38E01B8-9C26-4A64-ABDE-92C336A91D5C}" destId="{0A05A792-62BF-458A-8669-59B513C1D723}" srcOrd="0" destOrd="0" parTransId="{13BD4DC8-74AC-43D2-AEC4-C82C4324C9AD}" sibTransId="{9D6C1011-1F21-4F3F-A863-7AA6912D941B}"/>
    <dgm:cxn modelId="{9F5CDEEF-E4C1-4B28-96B8-F08F145A2F9D}" type="presParOf" srcId="{2A093EEA-355A-4425-8CD5-5C28A8CAD9DA}" destId="{C78F0DC0-CC69-48A9-8EA8-0304A452713F}" srcOrd="0" destOrd="0" presId="urn:microsoft.com/office/officeart/2005/8/layout/hierarchy1"/>
    <dgm:cxn modelId="{AF639EE9-2673-4EFB-B025-EC153A199576}" type="presParOf" srcId="{C78F0DC0-CC69-48A9-8EA8-0304A452713F}" destId="{3B6B8713-CCFA-4193-A247-C969C225BEA6}" srcOrd="0" destOrd="0" presId="urn:microsoft.com/office/officeart/2005/8/layout/hierarchy1"/>
    <dgm:cxn modelId="{AE794E5B-2E85-425D-8C98-DE2EE4E7012C}" type="presParOf" srcId="{3B6B8713-CCFA-4193-A247-C969C225BEA6}" destId="{4B6D9DAA-3F4E-4981-9795-11CC848D51E8}" srcOrd="0" destOrd="0" presId="urn:microsoft.com/office/officeart/2005/8/layout/hierarchy1"/>
    <dgm:cxn modelId="{034456F4-9249-4262-AECB-9D9A515A5130}" type="presParOf" srcId="{3B6B8713-CCFA-4193-A247-C969C225BEA6}" destId="{5E936CED-C161-4138-88EF-5671B7FB829B}" srcOrd="1" destOrd="0" presId="urn:microsoft.com/office/officeart/2005/8/layout/hierarchy1"/>
    <dgm:cxn modelId="{6676DE15-E066-4501-9FF1-43A908BF8434}" type="presParOf" srcId="{C78F0DC0-CC69-48A9-8EA8-0304A452713F}" destId="{9DA2E60D-4DB0-416B-A7F9-31B6F57560F3}" srcOrd="1" destOrd="0" presId="urn:microsoft.com/office/officeart/2005/8/layout/hierarchy1"/>
    <dgm:cxn modelId="{D53BBD5C-EED4-4148-BB7D-C71F920CCCD9}" type="presParOf" srcId="{9DA2E60D-4DB0-416B-A7F9-31B6F57560F3}" destId="{FA678D9D-B783-42B2-A1B7-6B96D681DAC8}" srcOrd="0" destOrd="0" presId="urn:microsoft.com/office/officeart/2005/8/layout/hierarchy1"/>
    <dgm:cxn modelId="{BE4ABDF1-CF27-4E36-9C3D-0C1174DAA825}" type="presParOf" srcId="{9DA2E60D-4DB0-416B-A7F9-31B6F57560F3}" destId="{D6796013-152F-4932-9DE2-60214F174FB8}" srcOrd="1" destOrd="0" presId="urn:microsoft.com/office/officeart/2005/8/layout/hierarchy1"/>
    <dgm:cxn modelId="{BA18CA73-78F1-4FF6-B990-041A8DA4634F}" type="presParOf" srcId="{D6796013-152F-4932-9DE2-60214F174FB8}" destId="{1E403B46-328E-4885-82E9-FAF17DCE68B7}" srcOrd="0" destOrd="0" presId="urn:microsoft.com/office/officeart/2005/8/layout/hierarchy1"/>
    <dgm:cxn modelId="{C79221EE-0387-4969-81AA-76EB6669D2C6}" type="presParOf" srcId="{1E403B46-328E-4885-82E9-FAF17DCE68B7}" destId="{EE47274D-77E6-4CA0-A210-9DEF8AEBC5D0}" srcOrd="0" destOrd="0" presId="urn:microsoft.com/office/officeart/2005/8/layout/hierarchy1"/>
    <dgm:cxn modelId="{32E2F6F0-10A6-47AF-B5A8-C1C34168A4AE}" type="presParOf" srcId="{1E403B46-328E-4885-82E9-FAF17DCE68B7}" destId="{A8604C82-CC9F-4FF8-BC5F-9257951379CE}" srcOrd="1" destOrd="0" presId="urn:microsoft.com/office/officeart/2005/8/layout/hierarchy1"/>
    <dgm:cxn modelId="{C5394E41-10D3-4C45-8080-EE2AD01ABDF5}" type="presParOf" srcId="{D6796013-152F-4932-9DE2-60214F174FB8}" destId="{A41EFC42-860C-4425-A9CA-57FF4569F1C9}" srcOrd="1" destOrd="0" presId="urn:microsoft.com/office/officeart/2005/8/layout/hierarchy1"/>
    <dgm:cxn modelId="{7CCE7F3C-0D9F-47EA-A26C-E574AA2F0ED4}" type="presParOf" srcId="{9DA2E60D-4DB0-416B-A7F9-31B6F57560F3}" destId="{5A1CF58E-3BB1-493A-A779-B8B068354C32}" srcOrd="2" destOrd="0" presId="urn:microsoft.com/office/officeart/2005/8/layout/hierarchy1"/>
    <dgm:cxn modelId="{AEB5BC90-6C9E-4BF8-9C20-2A3A9D978B5F}" type="presParOf" srcId="{9DA2E60D-4DB0-416B-A7F9-31B6F57560F3}" destId="{C99E2992-8116-4C90-9329-9638D73D0160}" srcOrd="3" destOrd="0" presId="urn:microsoft.com/office/officeart/2005/8/layout/hierarchy1"/>
    <dgm:cxn modelId="{0F956C0C-AE03-4BEB-A5F9-87612F5B0C88}" type="presParOf" srcId="{C99E2992-8116-4C90-9329-9638D73D0160}" destId="{261C1E33-A2C0-4782-8EEC-2EF6D1C26FD5}" srcOrd="0" destOrd="0" presId="urn:microsoft.com/office/officeart/2005/8/layout/hierarchy1"/>
    <dgm:cxn modelId="{210A02DC-6863-4AFD-AA8B-7913D4A60EB2}" type="presParOf" srcId="{261C1E33-A2C0-4782-8EEC-2EF6D1C26FD5}" destId="{B89D129A-6150-466F-BCBF-75228908123A}" srcOrd="0" destOrd="0" presId="urn:microsoft.com/office/officeart/2005/8/layout/hierarchy1"/>
    <dgm:cxn modelId="{B23D42EB-41D8-41A3-9059-E2B55A20536B}" type="presParOf" srcId="{261C1E33-A2C0-4782-8EEC-2EF6D1C26FD5}" destId="{76069EC6-5D0A-49C0-A6AA-D0B40C964B3B}" srcOrd="1" destOrd="0" presId="urn:microsoft.com/office/officeart/2005/8/layout/hierarchy1"/>
    <dgm:cxn modelId="{E09663D3-4926-46A5-A002-D95338AC3197}" type="presParOf" srcId="{C99E2992-8116-4C90-9329-9638D73D0160}" destId="{77069E10-44E1-464F-B4C8-052C2181C032}" srcOrd="1" destOrd="0" presId="urn:microsoft.com/office/officeart/2005/8/layout/hierarchy1"/>
    <dgm:cxn modelId="{942886FB-1996-4F72-B279-B54BB7AA9391}" type="presParOf" srcId="{2A093EEA-355A-4425-8CD5-5C28A8CAD9DA}" destId="{88EE28CE-30BD-46D5-8F4B-58F4644D2E17}" srcOrd="1" destOrd="0" presId="urn:microsoft.com/office/officeart/2005/8/layout/hierarchy1"/>
    <dgm:cxn modelId="{F9949676-23FD-4615-9C2B-E3DE59835F3C}" type="presParOf" srcId="{88EE28CE-30BD-46D5-8F4B-58F4644D2E17}" destId="{716E1AFE-8595-49C9-B0C7-2D85FBBB3D52}" srcOrd="0" destOrd="0" presId="urn:microsoft.com/office/officeart/2005/8/layout/hierarchy1"/>
    <dgm:cxn modelId="{BCF2CF57-2E51-4119-979B-8C28439C54B1}" type="presParOf" srcId="{716E1AFE-8595-49C9-B0C7-2D85FBBB3D52}" destId="{52D5BD32-DCD3-4985-8F44-6FB0076E215A}" srcOrd="0" destOrd="0" presId="urn:microsoft.com/office/officeart/2005/8/layout/hierarchy1"/>
    <dgm:cxn modelId="{B75ED7D5-4FDC-4A78-AD52-EAA7A1C83A14}" type="presParOf" srcId="{716E1AFE-8595-49C9-B0C7-2D85FBBB3D52}" destId="{D5A4DCDD-73D5-4C91-962C-FE5AF1E5A90A}" srcOrd="1" destOrd="0" presId="urn:microsoft.com/office/officeart/2005/8/layout/hierarchy1"/>
    <dgm:cxn modelId="{0FC0A5AB-10AD-4127-BD4E-509CE60BFA84}" type="presParOf" srcId="{88EE28CE-30BD-46D5-8F4B-58F4644D2E17}" destId="{C9B549CB-C5C5-4C9E-8FA0-A0E4BADE068F}" srcOrd="1" destOrd="0" presId="urn:microsoft.com/office/officeart/2005/8/layout/hierarchy1"/>
    <dgm:cxn modelId="{7A58DA71-2558-464A-B6EF-7E0C8EAC9E53}" type="presParOf" srcId="{C9B549CB-C5C5-4C9E-8FA0-A0E4BADE068F}" destId="{533824F0-B4D3-4003-976A-CCBFF1B7D449}" srcOrd="0" destOrd="0" presId="urn:microsoft.com/office/officeart/2005/8/layout/hierarchy1"/>
    <dgm:cxn modelId="{F839BD67-F8D0-43EE-B2E1-6082D3ABFD1C}" type="presParOf" srcId="{C9B549CB-C5C5-4C9E-8FA0-A0E4BADE068F}" destId="{58BDE082-E331-4EC4-B0E3-118D5154185B}" srcOrd="1" destOrd="0" presId="urn:microsoft.com/office/officeart/2005/8/layout/hierarchy1"/>
    <dgm:cxn modelId="{25384048-2A26-4761-B7E0-C787169E04BC}" type="presParOf" srcId="{58BDE082-E331-4EC4-B0E3-118D5154185B}" destId="{7FE3BE71-D0FB-41DF-8194-CB08DF60A52A}" srcOrd="0" destOrd="0" presId="urn:microsoft.com/office/officeart/2005/8/layout/hierarchy1"/>
    <dgm:cxn modelId="{CB94F65C-EC45-4C99-84CA-33B9C61C8D05}" type="presParOf" srcId="{7FE3BE71-D0FB-41DF-8194-CB08DF60A52A}" destId="{A43A5963-17B4-4DF1-A9DE-3100ABDC6E4C}" srcOrd="0" destOrd="0" presId="urn:microsoft.com/office/officeart/2005/8/layout/hierarchy1"/>
    <dgm:cxn modelId="{A289F6EA-130B-43F0-B369-624432DC522C}" type="presParOf" srcId="{7FE3BE71-D0FB-41DF-8194-CB08DF60A52A}" destId="{DBB93027-D04A-431E-8E77-0DE0A69A2838}" srcOrd="1" destOrd="0" presId="urn:microsoft.com/office/officeart/2005/8/layout/hierarchy1"/>
    <dgm:cxn modelId="{7D467228-130C-4B17-B34B-ED3B7A5D3320}" type="presParOf" srcId="{58BDE082-E331-4EC4-B0E3-118D5154185B}" destId="{7543D058-0338-43B4-8118-5DE733703275}" srcOrd="1" destOrd="0" presId="urn:microsoft.com/office/officeart/2005/8/layout/hierarchy1"/>
    <dgm:cxn modelId="{72DBDE93-6518-4EAD-89C8-3AA067F31D94}" type="presParOf" srcId="{C9B549CB-C5C5-4C9E-8FA0-A0E4BADE068F}" destId="{354D428D-0372-4A7A-8BCA-04D2951000A0}" srcOrd="2" destOrd="0" presId="urn:microsoft.com/office/officeart/2005/8/layout/hierarchy1"/>
    <dgm:cxn modelId="{44D6698A-8EDA-4822-BEDD-640B68EC7FC8}" type="presParOf" srcId="{C9B549CB-C5C5-4C9E-8FA0-A0E4BADE068F}" destId="{D7C40677-C98E-4947-A80D-6B5DA975E4D4}" srcOrd="3" destOrd="0" presId="urn:microsoft.com/office/officeart/2005/8/layout/hierarchy1"/>
    <dgm:cxn modelId="{063C5D46-88A8-45BD-BC85-3062EFA0790D}" type="presParOf" srcId="{D7C40677-C98E-4947-A80D-6B5DA975E4D4}" destId="{40590A9F-B2B7-4891-9903-731A5F52B9BF}" srcOrd="0" destOrd="0" presId="urn:microsoft.com/office/officeart/2005/8/layout/hierarchy1"/>
    <dgm:cxn modelId="{0342FED0-B501-4007-AF84-2299CF50BFED}" type="presParOf" srcId="{40590A9F-B2B7-4891-9903-731A5F52B9BF}" destId="{72CDEF3A-90EC-40AB-819A-0C3ED400B79D}" srcOrd="0" destOrd="0" presId="urn:microsoft.com/office/officeart/2005/8/layout/hierarchy1"/>
    <dgm:cxn modelId="{41DE1278-6C87-4CAE-8B70-7E44643BFE25}" type="presParOf" srcId="{40590A9F-B2B7-4891-9903-731A5F52B9BF}" destId="{3ECBF952-F037-47D4-A6A2-BAC763E4D659}" srcOrd="1" destOrd="0" presId="urn:microsoft.com/office/officeart/2005/8/layout/hierarchy1"/>
    <dgm:cxn modelId="{8AF48DF5-B36F-465A-9E5F-5B6DEE0E4A21}" type="presParOf" srcId="{D7C40677-C98E-4947-A80D-6B5DA975E4D4}" destId="{119EF88E-2DF1-46B6-B0E9-B4A4A4E71E8D}" srcOrd="1" destOrd="0" presId="urn:microsoft.com/office/officeart/2005/8/layout/hierarchy1"/>
    <dgm:cxn modelId="{DBEDEBD6-9952-44C0-BD1B-3BE9E2CEC0AC}" type="presParOf" srcId="{2A093EEA-355A-4425-8CD5-5C28A8CAD9DA}" destId="{19331ABA-C628-4659-ADC4-F23EAAC5DBBE}" srcOrd="2" destOrd="0" presId="urn:microsoft.com/office/officeart/2005/8/layout/hierarchy1"/>
    <dgm:cxn modelId="{A11F0F94-A9F0-4CD5-8D7F-BAD613CF5647}" type="presParOf" srcId="{19331ABA-C628-4659-ADC4-F23EAAC5DBBE}" destId="{F213691B-2332-4ADD-8CFA-45EF6E60361D}" srcOrd="0" destOrd="0" presId="urn:microsoft.com/office/officeart/2005/8/layout/hierarchy1"/>
    <dgm:cxn modelId="{7466AEA9-17C6-4216-9204-1F0A4C4505AF}" type="presParOf" srcId="{F213691B-2332-4ADD-8CFA-45EF6E60361D}" destId="{568F7B2B-3222-43DE-8779-71696E3514BE}" srcOrd="0" destOrd="0" presId="urn:microsoft.com/office/officeart/2005/8/layout/hierarchy1"/>
    <dgm:cxn modelId="{73FD21E4-2F50-42CB-8ADA-41E975BB23F0}" type="presParOf" srcId="{F213691B-2332-4ADD-8CFA-45EF6E60361D}" destId="{F3F0254E-B696-4FA3-B829-AC82F797A6E8}" srcOrd="1" destOrd="0" presId="urn:microsoft.com/office/officeart/2005/8/layout/hierarchy1"/>
    <dgm:cxn modelId="{C1C58CBC-5AA1-40A6-8133-5F5F57A79967}" type="presParOf" srcId="{19331ABA-C628-4659-ADC4-F23EAAC5DBBE}" destId="{CE94A5ED-7B4E-409B-83DB-0ED09FEE83DE}" srcOrd="1" destOrd="0" presId="urn:microsoft.com/office/officeart/2005/8/layout/hierarchy1"/>
    <dgm:cxn modelId="{A02E4B20-B3FD-40DC-B5F9-35B7FFE57B04}" type="presParOf" srcId="{CE94A5ED-7B4E-409B-83DB-0ED09FEE83DE}" destId="{EAA8CFD4-FA48-4EC6-822F-923571E5CD1C}" srcOrd="0" destOrd="0" presId="urn:microsoft.com/office/officeart/2005/8/layout/hierarchy1"/>
    <dgm:cxn modelId="{D6DAC888-1AFA-44B1-995E-2FFACE6595E2}" type="presParOf" srcId="{CE94A5ED-7B4E-409B-83DB-0ED09FEE83DE}" destId="{0A331CE8-5646-43C4-9547-4366700E2EAC}" srcOrd="1" destOrd="0" presId="urn:microsoft.com/office/officeart/2005/8/layout/hierarchy1"/>
    <dgm:cxn modelId="{30B595B3-9CB3-4DD2-8134-FBEA1E573012}" type="presParOf" srcId="{0A331CE8-5646-43C4-9547-4366700E2EAC}" destId="{0CFBEFEF-7E3B-48E8-B7F2-164DA791A606}" srcOrd="0" destOrd="0" presId="urn:microsoft.com/office/officeart/2005/8/layout/hierarchy1"/>
    <dgm:cxn modelId="{679A3855-2E52-46B4-B3B8-559D1AD1FA05}" type="presParOf" srcId="{0CFBEFEF-7E3B-48E8-B7F2-164DA791A606}" destId="{9E9F42AF-9AEB-45AF-B355-476CB391FEDE}" srcOrd="0" destOrd="0" presId="urn:microsoft.com/office/officeart/2005/8/layout/hierarchy1"/>
    <dgm:cxn modelId="{F3BBA6B8-DF6F-461D-AF62-75B2A0F351F5}" type="presParOf" srcId="{0CFBEFEF-7E3B-48E8-B7F2-164DA791A606}" destId="{9273652F-7D50-4AA4-81E0-BD881F812C1C}" srcOrd="1" destOrd="0" presId="urn:microsoft.com/office/officeart/2005/8/layout/hierarchy1"/>
    <dgm:cxn modelId="{0BFFE8DD-CC9D-4E29-B71B-43982588625C}" type="presParOf" srcId="{0A331CE8-5646-43C4-9547-4366700E2EAC}" destId="{DF520019-4F98-4E9E-815E-2D3FF3049AE2}" srcOrd="1" destOrd="0" presId="urn:microsoft.com/office/officeart/2005/8/layout/hierarchy1"/>
    <dgm:cxn modelId="{378F200D-68F1-4776-895F-D19E6DB855EA}" type="presParOf" srcId="{CE94A5ED-7B4E-409B-83DB-0ED09FEE83DE}" destId="{110E8FA1-30A9-4353-8BCE-A30A7F80F194}" srcOrd="2" destOrd="0" presId="urn:microsoft.com/office/officeart/2005/8/layout/hierarchy1"/>
    <dgm:cxn modelId="{62BD4144-723B-4EC1-AFDF-E6D6D6832771}" type="presParOf" srcId="{CE94A5ED-7B4E-409B-83DB-0ED09FEE83DE}" destId="{7BCF2EC6-AAB0-47E8-9EC4-80357D2A41DB}" srcOrd="3" destOrd="0" presId="urn:microsoft.com/office/officeart/2005/8/layout/hierarchy1"/>
    <dgm:cxn modelId="{52E29F80-6E96-4266-9F72-40AC0E52DACF}" type="presParOf" srcId="{7BCF2EC6-AAB0-47E8-9EC4-80357D2A41DB}" destId="{AB4E6775-412D-4940-BCC8-35995A93D1A1}" srcOrd="0" destOrd="0" presId="urn:microsoft.com/office/officeart/2005/8/layout/hierarchy1"/>
    <dgm:cxn modelId="{2080E306-362F-4F0F-89C8-51E9660696FD}" type="presParOf" srcId="{AB4E6775-412D-4940-BCC8-35995A93D1A1}" destId="{05806512-A63F-4B90-B0FE-310187319291}" srcOrd="0" destOrd="0" presId="urn:microsoft.com/office/officeart/2005/8/layout/hierarchy1"/>
    <dgm:cxn modelId="{D5DCF956-3A6D-4A24-88D4-8171B06C9533}" type="presParOf" srcId="{AB4E6775-412D-4940-BCC8-35995A93D1A1}" destId="{0AF14271-4C49-4ABB-8BEA-FA0FF30C3926}" srcOrd="1" destOrd="0" presId="urn:microsoft.com/office/officeart/2005/8/layout/hierarchy1"/>
    <dgm:cxn modelId="{A21CAF4B-984B-404B-B52B-067BFAAFC644}" type="presParOf" srcId="{7BCF2EC6-AAB0-47E8-9EC4-80357D2A41DB}" destId="{9B19A88B-A092-4A2F-BB4D-28214BFAFC66}" srcOrd="1" destOrd="0" presId="urn:microsoft.com/office/officeart/2005/8/layout/hierarchy1"/>
    <dgm:cxn modelId="{5AF8E731-0127-413A-B3BD-1BFF24BE5641}" type="presParOf" srcId="{CE94A5ED-7B4E-409B-83DB-0ED09FEE83DE}" destId="{BB95DBD9-14DE-4EE9-9326-04A2FCD1B921}" srcOrd="4" destOrd="0" presId="urn:microsoft.com/office/officeart/2005/8/layout/hierarchy1"/>
    <dgm:cxn modelId="{757C3E7D-7454-419B-92C0-5F7A9165BFFD}" type="presParOf" srcId="{CE94A5ED-7B4E-409B-83DB-0ED09FEE83DE}" destId="{42F5C463-AB68-43AB-B22F-E0492D84B066}" srcOrd="5" destOrd="0" presId="urn:microsoft.com/office/officeart/2005/8/layout/hierarchy1"/>
    <dgm:cxn modelId="{E1DC1152-AA5F-4241-A886-F646DA19A491}" type="presParOf" srcId="{42F5C463-AB68-43AB-B22F-E0492D84B066}" destId="{67902CA9-4797-4A1B-BD4B-206DA40D8E1F}" srcOrd="0" destOrd="0" presId="urn:microsoft.com/office/officeart/2005/8/layout/hierarchy1"/>
    <dgm:cxn modelId="{FC955286-A29C-4C2E-9A8B-2B1B72E53F94}" type="presParOf" srcId="{67902CA9-4797-4A1B-BD4B-206DA40D8E1F}" destId="{1FC343F0-35EF-4256-81D2-92EE8AB4B800}" srcOrd="0" destOrd="0" presId="urn:microsoft.com/office/officeart/2005/8/layout/hierarchy1"/>
    <dgm:cxn modelId="{F2F6F15D-2C23-489F-94E8-CF0926E80DA3}" type="presParOf" srcId="{67902CA9-4797-4A1B-BD4B-206DA40D8E1F}" destId="{AA3BFD76-D0F3-42C7-9EE8-B070E89B9C77}" srcOrd="1" destOrd="0" presId="urn:microsoft.com/office/officeart/2005/8/layout/hierarchy1"/>
    <dgm:cxn modelId="{7778177A-493C-4381-842C-B2D202AC31C8}" type="presParOf" srcId="{42F5C463-AB68-43AB-B22F-E0492D84B066}" destId="{0434E878-734C-4F71-A5D7-231D0AC2C00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0C505-5ADD-49BC-88C5-286F83A690D1}" type="doc">
      <dgm:prSet loTypeId="urn:microsoft.com/office/officeart/2005/8/layout/matrix1" loCatId="matrix" qsTypeId="urn:microsoft.com/office/officeart/2005/8/quickstyle/simple1" qsCatId="simple" csTypeId="urn:microsoft.com/office/officeart/2005/8/colors/accent2_1" csCatId="accent2" phldr="1"/>
      <dgm:spPr/>
      <dgm:t>
        <a:bodyPr/>
        <a:lstStyle/>
        <a:p>
          <a:endParaRPr lang="fr-FR"/>
        </a:p>
      </dgm:t>
    </dgm:pt>
    <dgm:pt modelId="{A033D5FD-D443-4641-8F45-A431851DB520}">
      <dgm:prSet phldrT="[Text]" custT="1"/>
      <dgm:spPr/>
      <dgm:t>
        <a:bodyPr/>
        <a:lstStyle/>
        <a:p>
          <a:pPr algn="ctr" rtl="0"/>
          <a:r>
            <a:rPr lang="fr-FR" sz="1400" b="0" i="0" u="sng" baseline="0" dirty="0"/>
            <a:t>L'inégalité persistante entre les sexes, le manque d'équité et la discrimination</a:t>
          </a:r>
          <a:r>
            <a:rPr lang="fr-FR" sz="1400" b="0" i="0" u="none" baseline="0" dirty="0"/>
            <a:t> exacerbent les autres formes d'inconvénients et la disparité, et freinent le développement</a:t>
          </a:r>
          <a:endParaRPr lang="fr-FR" sz="1400" dirty="0"/>
        </a:p>
      </dgm:t>
    </dgm:pt>
    <dgm:pt modelId="{F75ADF26-07D9-44A1-8531-1FA495C061CA}" type="parTrans" cxnId="{9D4ACEC2-0519-4BD3-80C4-906B0546F96D}">
      <dgm:prSet/>
      <dgm:spPr/>
      <dgm:t>
        <a:bodyPr/>
        <a:lstStyle/>
        <a:p>
          <a:endParaRPr lang="fr-FR" sz="1400"/>
        </a:p>
      </dgm:t>
    </dgm:pt>
    <dgm:pt modelId="{7D0B89CA-4F0D-4633-A0C2-46F84F000512}" type="sibTrans" cxnId="{9D4ACEC2-0519-4BD3-80C4-906B0546F96D}">
      <dgm:prSet/>
      <dgm:spPr/>
      <dgm:t>
        <a:bodyPr/>
        <a:lstStyle/>
        <a:p>
          <a:endParaRPr lang="fr-FR" sz="1400"/>
        </a:p>
      </dgm:t>
    </dgm:pt>
    <dgm:pt modelId="{8B1DB30F-BBA1-45D4-B90E-BF9F9C88BAE0}">
      <dgm:prSet phldrT="[Text]" custT="1"/>
      <dgm:spPr/>
      <dgm:t>
        <a:bodyPr/>
        <a:lstStyle/>
        <a:p>
          <a:pPr algn="ctr" rtl="0"/>
          <a:r>
            <a:rPr lang="fr-FR" sz="1400" b="0" i="0" u="none" baseline="0" dirty="0"/>
            <a:t>Les femmes sont sous-représentées dans la </a:t>
          </a:r>
          <a:r>
            <a:rPr lang="fr-FR" sz="1400" b="0" i="0" u="sng" baseline="0" dirty="0"/>
            <a:t>prise de décisions</a:t>
          </a:r>
          <a:r>
            <a:rPr lang="fr-FR" sz="1400" b="0" i="0" u="none" baseline="0" dirty="0"/>
            <a:t> à tous les niveaux, y compris dans les instances officielles et informelles, dans les secteurs public et privé, et au niveau local</a:t>
          </a:r>
          <a:endParaRPr lang="fr-FR" sz="1400" dirty="0"/>
        </a:p>
      </dgm:t>
    </dgm:pt>
    <dgm:pt modelId="{E2AEBF4A-CB61-4FEE-936D-F4C1800D8A95}" type="parTrans" cxnId="{08D2D9F9-714E-40E4-B4BF-B2EF21B4656E}">
      <dgm:prSet/>
      <dgm:spPr/>
      <dgm:t>
        <a:bodyPr/>
        <a:lstStyle/>
        <a:p>
          <a:endParaRPr lang="fr-FR" sz="1400"/>
        </a:p>
      </dgm:t>
    </dgm:pt>
    <dgm:pt modelId="{BDE4C95F-78F5-4832-A24A-6F49EB3019C5}" type="sibTrans" cxnId="{08D2D9F9-714E-40E4-B4BF-B2EF21B4656E}">
      <dgm:prSet/>
      <dgm:spPr/>
      <dgm:t>
        <a:bodyPr/>
        <a:lstStyle/>
        <a:p>
          <a:endParaRPr lang="fr-FR" sz="1400"/>
        </a:p>
      </dgm:t>
    </dgm:pt>
    <dgm:pt modelId="{33B71E00-C893-420F-BC60-F5FD81A2C844}">
      <dgm:prSet phldrT="[Text]" custT="1"/>
      <dgm:spPr/>
      <dgm:t>
        <a:bodyPr/>
        <a:lstStyle/>
        <a:p>
          <a:pPr algn="ctr" rtl="0"/>
          <a:r>
            <a:rPr lang="fr-FR" sz="1400" b="0" i="0" u="none" baseline="0" dirty="0"/>
            <a:t>En raison des inégalités en matière de genre, les femmes sont </a:t>
          </a:r>
          <a:r>
            <a:rPr lang="fr-FR" sz="1400" b="0" i="0" u="none" baseline="0" dirty="0" err="1"/>
            <a:t>sur-représentées</a:t>
          </a:r>
          <a:r>
            <a:rPr lang="fr-FR" sz="1400" b="0" i="0" u="none" baseline="0" dirty="0"/>
            <a:t> dans les </a:t>
          </a:r>
          <a:r>
            <a:rPr lang="fr-FR" sz="1400" b="0" i="0" u="sng" baseline="0" dirty="0"/>
            <a:t>segments les plus vulnérables de l'économie non structurée</a:t>
          </a:r>
          <a:r>
            <a:rPr lang="fr-FR" sz="1400" b="0" i="0" u="none" baseline="0" dirty="0"/>
            <a:t>, ce qui les expose à des risques supplémentaires et à d'autres formes de vulnérabilités</a:t>
          </a:r>
          <a:endParaRPr lang="fr-FR" sz="1400" dirty="0"/>
        </a:p>
      </dgm:t>
    </dgm:pt>
    <dgm:pt modelId="{AFC36089-BC81-4645-B84C-891E6F0E91E8}" type="parTrans" cxnId="{A2ABEC27-DC1C-47BD-9965-9B5F748421D0}">
      <dgm:prSet/>
      <dgm:spPr/>
      <dgm:t>
        <a:bodyPr/>
        <a:lstStyle/>
        <a:p>
          <a:endParaRPr lang="fr-FR" sz="1400"/>
        </a:p>
      </dgm:t>
    </dgm:pt>
    <dgm:pt modelId="{C78D9868-A8DF-4435-99A9-C6BA553499B1}" type="sibTrans" cxnId="{A2ABEC27-DC1C-47BD-9965-9B5F748421D0}">
      <dgm:prSet/>
      <dgm:spPr/>
      <dgm:t>
        <a:bodyPr/>
        <a:lstStyle/>
        <a:p>
          <a:endParaRPr lang="fr-FR" sz="1400"/>
        </a:p>
      </dgm:t>
    </dgm:pt>
    <dgm:pt modelId="{D4A1F365-F455-48CB-9AEB-EB391A529AA5}">
      <dgm:prSet phldrT="[Text]" custT="1"/>
      <dgm:spPr/>
      <dgm:t>
        <a:bodyPr/>
        <a:lstStyle/>
        <a:p>
          <a:pPr algn="ctr" rtl="0"/>
          <a:r>
            <a:rPr lang="fr-FR" sz="1400" b="0" i="0" u="sng" baseline="0" dirty="0"/>
            <a:t>La violence fondée sur le genre</a:t>
          </a:r>
          <a:r>
            <a:rPr lang="fr-FR" sz="1400" b="0" i="0" u="none" baseline="0" dirty="0"/>
            <a:t> est courante au Viet Nam, mais il n'existe pas d'approche structurée multisectorielle sur le plan national englobant la prévention, la protection et l'aide aux victimes</a:t>
          </a:r>
          <a:endParaRPr lang="fr-FR" sz="1400" dirty="0"/>
        </a:p>
      </dgm:t>
    </dgm:pt>
    <dgm:pt modelId="{D200C85F-AED8-4BF4-9A16-B037E6A5A98D}" type="parTrans" cxnId="{8C09FC5C-B5B0-4E6A-948F-5E6F575D1BF4}">
      <dgm:prSet/>
      <dgm:spPr/>
      <dgm:t>
        <a:bodyPr/>
        <a:lstStyle/>
        <a:p>
          <a:endParaRPr lang="fr-FR" sz="1400"/>
        </a:p>
      </dgm:t>
    </dgm:pt>
    <dgm:pt modelId="{4AECE7B7-E0D9-4E1D-9CE6-319DDBF9D013}" type="sibTrans" cxnId="{8C09FC5C-B5B0-4E6A-948F-5E6F575D1BF4}">
      <dgm:prSet/>
      <dgm:spPr/>
      <dgm:t>
        <a:bodyPr/>
        <a:lstStyle/>
        <a:p>
          <a:endParaRPr lang="fr-FR" sz="1400"/>
        </a:p>
      </dgm:t>
    </dgm:pt>
    <dgm:pt modelId="{E0D28E0E-069A-4BFB-9E05-D2B7DAD08F21}">
      <dgm:prSet phldrT="[Text]" custT="1"/>
      <dgm:spPr/>
      <dgm:t>
        <a:bodyPr/>
        <a:lstStyle/>
        <a:p>
          <a:pPr algn="ctr" rtl="0"/>
          <a:r>
            <a:rPr lang="fr-FR" sz="1400" b="0" i="0" u="none" baseline="0" dirty="0"/>
            <a:t>Une </a:t>
          </a:r>
          <a:r>
            <a:rPr lang="fr-FR" sz="1400" b="0" i="0" u="sng" baseline="0" dirty="0"/>
            <a:t>discrimination persistante à l'égard des filles</a:t>
          </a:r>
          <a:r>
            <a:rPr lang="fr-FR" sz="1400" b="0" i="0" u="none" baseline="0" dirty="0"/>
            <a:t>, comme le montre le déséquilibre croissant du sex-ratio, et le traitement préférentiel des garçons au sein de la famille</a:t>
          </a:r>
          <a:endParaRPr lang="fr-FR" sz="1400" dirty="0"/>
        </a:p>
      </dgm:t>
    </dgm:pt>
    <dgm:pt modelId="{675E5A3D-AA33-41CE-9EB8-35697BD05EF6}" type="parTrans" cxnId="{8DE6CB41-F2F3-40EA-922B-118AA84A9BCE}">
      <dgm:prSet/>
      <dgm:spPr/>
      <dgm:t>
        <a:bodyPr/>
        <a:lstStyle/>
        <a:p>
          <a:endParaRPr lang="fr-FR" sz="1400"/>
        </a:p>
      </dgm:t>
    </dgm:pt>
    <dgm:pt modelId="{6574878A-745E-4F56-AF78-333F6C9A06E6}" type="sibTrans" cxnId="{8DE6CB41-F2F3-40EA-922B-118AA84A9BCE}">
      <dgm:prSet/>
      <dgm:spPr/>
      <dgm:t>
        <a:bodyPr/>
        <a:lstStyle/>
        <a:p>
          <a:endParaRPr lang="fr-FR" sz="1400"/>
        </a:p>
      </dgm:t>
    </dgm:pt>
    <dgm:pt modelId="{CF939EE8-D3E1-4F0D-B706-55959B8BC633}" type="pres">
      <dgm:prSet presAssocID="{3A00C505-5ADD-49BC-88C5-286F83A690D1}" presName="diagram" presStyleCnt="0">
        <dgm:presLayoutVars>
          <dgm:chMax val="1"/>
          <dgm:dir/>
          <dgm:animLvl val="ctr"/>
          <dgm:resizeHandles val="exact"/>
        </dgm:presLayoutVars>
      </dgm:prSet>
      <dgm:spPr/>
      <dgm:t>
        <a:bodyPr/>
        <a:lstStyle/>
        <a:p>
          <a:endParaRPr lang="fr-FR"/>
        </a:p>
      </dgm:t>
    </dgm:pt>
    <dgm:pt modelId="{F60DB37D-583A-4D94-B8FB-23F5112FBF81}" type="pres">
      <dgm:prSet presAssocID="{3A00C505-5ADD-49BC-88C5-286F83A690D1}" presName="matrix" presStyleCnt="0"/>
      <dgm:spPr/>
    </dgm:pt>
    <dgm:pt modelId="{042DADF8-4FA5-4D51-8990-F759C8DACD37}" type="pres">
      <dgm:prSet presAssocID="{3A00C505-5ADD-49BC-88C5-286F83A690D1}" presName="tile1" presStyleLbl="node1" presStyleIdx="0" presStyleCnt="4"/>
      <dgm:spPr/>
      <dgm:t>
        <a:bodyPr/>
        <a:lstStyle/>
        <a:p>
          <a:endParaRPr lang="fr-FR"/>
        </a:p>
      </dgm:t>
    </dgm:pt>
    <dgm:pt modelId="{14497947-B584-4F64-B9B7-4A6EF2D9F1B5}" type="pres">
      <dgm:prSet presAssocID="{3A00C505-5ADD-49BC-88C5-286F83A690D1}" presName="tile1text" presStyleLbl="node1" presStyleIdx="0" presStyleCnt="4">
        <dgm:presLayoutVars>
          <dgm:chMax val="0"/>
          <dgm:chPref val="0"/>
          <dgm:bulletEnabled val="1"/>
        </dgm:presLayoutVars>
      </dgm:prSet>
      <dgm:spPr/>
      <dgm:t>
        <a:bodyPr/>
        <a:lstStyle/>
        <a:p>
          <a:endParaRPr lang="fr-FR"/>
        </a:p>
      </dgm:t>
    </dgm:pt>
    <dgm:pt modelId="{DCA7D489-8A0E-4D66-9B6E-9485C283FD6D}" type="pres">
      <dgm:prSet presAssocID="{3A00C505-5ADD-49BC-88C5-286F83A690D1}" presName="tile2" presStyleLbl="node1" presStyleIdx="1" presStyleCnt="4"/>
      <dgm:spPr/>
      <dgm:t>
        <a:bodyPr/>
        <a:lstStyle/>
        <a:p>
          <a:endParaRPr lang="fr-FR"/>
        </a:p>
      </dgm:t>
    </dgm:pt>
    <dgm:pt modelId="{155ABD13-74B7-4DA6-9536-C2775ABB7519}" type="pres">
      <dgm:prSet presAssocID="{3A00C505-5ADD-49BC-88C5-286F83A690D1}" presName="tile2text" presStyleLbl="node1" presStyleIdx="1" presStyleCnt="4">
        <dgm:presLayoutVars>
          <dgm:chMax val="0"/>
          <dgm:chPref val="0"/>
          <dgm:bulletEnabled val="1"/>
        </dgm:presLayoutVars>
      </dgm:prSet>
      <dgm:spPr/>
      <dgm:t>
        <a:bodyPr/>
        <a:lstStyle/>
        <a:p>
          <a:endParaRPr lang="fr-FR"/>
        </a:p>
      </dgm:t>
    </dgm:pt>
    <dgm:pt modelId="{112EF832-DA54-48B6-B0D2-71EB20B24395}" type="pres">
      <dgm:prSet presAssocID="{3A00C505-5ADD-49BC-88C5-286F83A690D1}" presName="tile3" presStyleLbl="node1" presStyleIdx="2" presStyleCnt="4"/>
      <dgm:spPr/>
      <dgm:t>
        <a:bodyPr/>
        <a:lstStyle/>
        <a:p>
          <a:endParaRPr lang="fr-FR"/>
        </a:p>
      </dgm:t>
    </dgm:pt>
    <dgm:pt modelId="{E4E3A8EB-1C5E-4445-A6C0-AB3F045F46E6}" type="pres">
      <dgm:prSet presAssocID="{3A00C505-5ADD-49BC-88C5-286F83A690D1}" presName="tile3text" presStyleLbl="node1" presStyleIdx="2" presStyleCnt="4">
        <dgm:presLayoutVars>
          <dgm:chMax val="0"/>
          <dgm:chPref val="0"/>
          <dgm:bulletEnabled val="1"/>
        </dgm:presLayoutVars>
      </dgm:prSet>
      <dgm:spPr/>
      <dgm:t>
        <a:bodyPr/>
        <a:lstStyle/>
        <a:p>
          <a:endParaRPr lang="fr-FR"/>
        </a:p>
      </dgm:t>
    </dgm:pt>
    <dgm:pt modelId="{A94D430D-6C1F-4243-BAE1-98DB157DEBF2}" type="pres">
      <dgm:prSet presAssocID="{3A00C505-5ADD-49BC-88C5-286F83A690D1}" presName="tile4" presStyleLbl="node1" presStyleIdx="3" presStyleCnt="4"/>
      <dgm:spPr/>
      <dgm:t>
        <a:bodyPr/>
        <a:lstStyle/>
        <a:p>
          <a:endParaRPr lang="fr-FR"/>
        </a:p>
      </dgm:t>
    </dgm:pt>
    <dgm:pt modelId="{E058479F-6708-4DF2-A283-671604868C8A}" type="pres">
      <dgm:prSet presAssocID="{3A00C505-5ADD-49BC-88C5-286F83A690D1}" presName="tile4text" presStyleLbl="node1" presStyleIdx="3" presStyleCnt="4">
        <dgm:presLayoutVars>
          <dgm:chMax val="0"/>
          <dgm:chPref val="0"/>
          <dgm:bulletEnabled val="1"/>
        </dgm:presLayoutVars>
      </dgm:prSet>
      <dgm:spPr/>
      <dgm:t>
        <a:bodyPr/>
        <a:lstStyle/>
        <a:p>
          <a:endParaRPr lang="fr-FR"/>
        </a:p>
      </dgm:t>
    </dgm:pt>
    <dgm:pt modelId="{3DAA747D-BB70-4842-AB05-2DF298158040}" type="pres">
      <dgm:prSet presAssocID="{3A00C505-5ADD-49BC-88C5-286F83A690D1}" presName="centerTile" presStyleLbl="fgShp" presStyleIdx="0" presStyleCnt="1" custScaleX="136842" custScaleY="125289">
        <dgm:presLayoutVars>
          <dgm:chMax val="0"/>
          <dgm:chPref val="0"/>
        </dgm:presLayoutVars>
      </dgm:prSet>
      <dgm:spPr/>
      <dgm:t>
        <a:bodyPr/>
        <a:lstStyle/>
        <a:p>
          <a:endParaRPr lang="fr-FR"/>
        </a:p>
      </dgm:t>
    </dgm:pt>
  </dgm:ptLst>
  <dgm:cxnLst>
    <dgm:cxn modelId="{8C09FC5C-B5B0-4E6A-948F-5E6F575D1BF4}" srcId="{A033D5FD-D443-4641-8F45-A431851DB520}" destId="{D4A1F365-F455-48CB-9AEB-EB391A529AA5}" srcOrd="2" destOrd="0" parTransId="{D200C85F-AED8-4BF4-9A16-B037E6A5A98D}" sibTransId="{4AECE7B7-E0D9-4E1D-9CE6-319DDBF9D013}"/>
    <dgm:cxn modelId="{D3197294-AE81-467D-85FA-C9D3AB5E9A50}" type="presOf" srcId="{33B71E00-C893-420F-BC60-F5FD81A2C844}" destId="{DCA7D489-8A0E-4D66-9B6E-9485C283FD6D}" srcOrd="0" destOrd="0" presId="urn:microsoft.com/office/officeart/2005/8/layout/matrix1"/>
    <dgm:cxn modelId="{8DE6CB41-F2F3-40EA-922B-118AA84A9BCE}" srcId="{A033D5FD-D443-4641-8F45-A431851DB520}" destId="{E0D28E0E-069A-4BFB-9E05-D2B7DAD08F21}" srcOrd="3" destOrd="0" parTransId="{675E5A3D-AA33-41CE-9EB8-35697BD05EF6}" sibTransId="{6574878A-745E-4F56-AF78-333F6C9A06E6}"/>
    <dgm:cxn modelId="{D28DB623-F2A6-42AB-89A5-DEF5D46C1B6A}" type="presOf" srcId="{8B1DB30F-BBA1-45D4-B90E-BF9F9C88BAE0}" destId="{14497947-B584-4F64-B9B7-4A6EF2D9F1B5}" srcOrd="1" destOrd="0" presId="urn:microsoft.com/office/officeart/2005/8/layout/matrix1"/>
    <dgm:cxn modelId="{D94F461E-788F-4723-8D72-58C39A3438C3}" type="presOf" srcId="{3A00C505-5ADD-49BC-88C5-286F83A690D1}" destId="{CF939EE8-D3E1-4F0D-B706-55959B8BC633}" srcOrd="0" destOrd="0" presId="urn:microsoft.com/office/officeart/2005/8/layout/matrix1"/>
    <dgm:cxn modelId="{30E14069-1FAE-46A6-9A1F-C92145BE8F3E}" type="presOf" srcId="{A033D5FD-D443-4641-8F45-A431851DB520}" destId="{3DAA747D-BB70-4842-AB05-2DF298158040}" srcOrd="0" destOrd="0" presId="urn:microsoft.com/office/officeart/2005/8/layout/matrix1"/>
    <dgm:cxn modelId="{37A94083-7C47-40A6-BD26-4F3B24B56649}" type="presOf" srcId="{D4A1F365-F455-48CB-9AEB-EB391A529AA5}" destId="{112EF832-DA54-48B6-B0D2-71EB20B24395}" srcOrd="0" destOrd="0" presId="urn:microsoft.com/office/officeart/2005/8/layout/matrix1"/>
    <dgm:cxn modelId="{BA8E7B9F-307F-43E4-9B76-108A5F03FCD7}" type="presOf" srcId="{8B1DB30F-BBA1-45D4-B90E-BF9F9C88BAE0}" destId="{042DADF8-4FA5-4D51-8990-F759C8DACD37}" srcOrd="0" destOrd="0" presId="urn:microsoft.com/office/officeart/2005/8/layout/matrix1"/>
    <dgm:cxn modelId="{9D4ACEC2-0519-4BD3-80C4-906B0546F96D}" srcId="{3A00C505-5ADD-49BC-88C5-286F83A690D1}" destId="{A033D5FD-D443-4641-8F45-A431851DB520}" srcOrd="0" destOrd="0" parTransId="{F75ADF26-07D9-44A1-8531-1FA495C061CA}" sibTransId="{7D0B89CA-4F0D-4633-A0C2-46F84F000512}"/>
    <dgm:cxn modelId="{1BBCAB5C-6C56-4920-98BD-17A174A2050D}" type="presOf" srcId="{E0D28E0E-069A-4BFB-9E05-D2B7DAD08F21}" destId="{A94D430D-6C1F-4243-BAE1-98DB157DEBF2}" srcOrd="0" destOrd="0" presId="urn:microsoft.com/office/officeart/2005/8/layout/matrix1"/>
    <dgm:cxn modelId="{A2ABEC27-DC1C-47BD-9965-9B5F748421D0}" srcId="{A033D5FD-D443-4641-8F45-A431851DB520}" destId="{33B71E00-C893-420F-BC60-F5FD81A2C844}" srcOrd="1" destOrd="0" parTransId="{AFC36089-BC81-4645-B84C-891E6F0E91E8}" sibTransId="{C78D9868-A8DF-4435-99A9-C6BA553499B1}"/>
    <dgm:cxn modelId="{79CA0014-94DE-4E49-B639-36CC943EACE0}" type="presOf" srcId="{D4A1F365-F455-48CB-9AEB-EB391A529AA5}" destId="{E4E3A8EB-1C5E-4445-A6C0-AB3F045F46E6}" srcOrd="1" destOrd="0" presId="urn:microsoft.com/office/officeart/2005/8/layout/matrix1"/>
    <dgm:cxn modelId="{08D2D9F9-714E-40E4-B4BF-B2EF21B4656E}" srcId="{A033D5FD-D443-4641-8F45-A431851DB520}" destId="{8B1DB30F-BBA1-45D4-B90E-BF9F9C88BAE0}" srcOrd="0" destOrd="0" parTransId="{E2AEBF4A-CB61-4FEE-936D-F4C1800D8A95}" sibTransId="{BDE4C95F-78F5-4832-A24A-6F49EB3019C5}"/>
    <dgm:cxn modelId="{0F7FDA25-4637-45BC-B5C5-B52D4F1B6440}" type="presOf" srcId="{33B71E00-C893-420F-BC60-F5FD81A2C844}" destId="{155ABD13-74B7-4DA6-9536-C2775ABB7519}" srcOrd="1" destOrd="0" presId="urn:microsoft.com/office/officeart/2005/8/layout/matrix1"/>
    <dgm:cxn modelId="{8873A689-093F-45E0-9615-3B9646743CBC}" type="presOf" srcId="{E0D28E0E-069A-4BFB-9E05-D2B7DAD08F21}" destId="{E058479F-6708-4DF2-A283-671604868C8A}" srcOrd="1" destOrd="0" presId="urn:microsoft.com/office/officeart/2005/8/layout/matrix1"/>
    <dgm:cxn modelId="{73363AE4-A03F-494C-B360-F1F2E12BC2AA}" type="presParOf" srcId="{CF939EE8-D3E1-4F0D-B706-55959B8BC633}" destId="{F60DB37D-583A-4D94-B8FB-23F5112FBF81}" srcOrd="0" destOrd="0" presId="urn:microsoft.com/office/officeart/2005/8/layout/matrix1"/>
    <dgm:cxn modelId="{36F0E750-4F2F-4B72-B01E-4BD43C89255D}" type="presParOf" srcId="{F60DB37D-583A-4D94-B8FB-23F5112FBF81}" destId="{042DADF8-4FA5-4D51-8990-F759C8DACD37}" srcOrd="0" destOrd="0" presId="urn:microsoft.com/office/officeart/2005/8/layout/matrix1"/>
    <dgm:cxn modelId="{0837CF24-24CE-41D0-9626-907A6814924E}" type="presParOf" srcId="{F60DB37D-583A-4D94-B8FB-23F5112FBF81}" destId="{14497947-B584-4F64-B9B7-4A6EF2D9F1B5}" srcOrd="1" destOrd="0" presId="urn:microsoft.com/office/officeart/2005/8/layout/matrix1"/>
    <dgm:cxn modelId="{612657F3-47B9-467F-9D7B-369FA88123E5}" type="presParOf" srcId="{F60DB37D-583A-4D94-B8FB-23F5112FBF81}" destId="{DCA7D489-8A0E-4D66-9B6E-9485C283FD6D}" srcOrd="2" destOrd="0" presId="urn:microsoft.com/office/officeart/2005/8/layout/matrix1"/>
    <dgm:cxn modelId="{9C825987-F9CB-4BCE-B67B-6A21DA15A54A}" type="presParOf" srcId="{F60DB37D-583A-4D94-B8FB-23F5112FBF81}" destId="{155ABD13-74B7-4DA6-9536-C2775ABB7519}" srcOrd="3" destOrd="0" presId="urn:microsoft.com/office/officeart/2005/8/layout/matrix1"/>
    <dgm:cxn modelId="{636A0C55-E39D-4CD9-9C01-7D158E872DCA}" type="presParOf" srcId="{F60DB37D-583A-4D94-B8FB-23F5112FBF81}" destId="{112EF832-DA54-48B6-B0D2-71EB20B24395}" srcOrd="4" destOrd="0" presId="urn:microsoft.com/office/officeart/2005/8/layout/matrix1"/>
    <dgm:cxn modelId="{CABA7E9A-A497-449B-8956-52C3073DB725}" type="presParOf" srcId="{F60DB37D-583A-4D94-B8FB-23F5112FBF81}" destId="{E4E3A8EB-1C5E-4445-A6C0-AB3F045F46E6}" srcOrd="5" destOrd="0" presId="urn:microsoft.com/office/officeart/2005/8/layout/matrix1"/>
    <dgm:cxn modelId="{82FDB050-56CD-4288-AE0D-A00AE059A717}" type="presParOf" srcId="{F60DB37D-583A-4D94-B8FB-23F5112FBF81}" destId="{A94D430D-6C1F-4243-BAE1-98DB157DEBF2}" srcOrd="6" destOrd="0" presId="urn:microsoft.com/office/officeart/2005/8/layout/matrix1"/>
    <dgm:cxn modelId="{2F151F06-02B6-4036-ADB5-C39827C59D71}" type="presParOf" srcId="{F60DB37D-583A-4D94-B8FB-23F5112FBF81}" destId="{E058479F-6708-4DF2-A283-671604868C8A}" srcOrd="7" destOrd="0" presId="urn:microsoft.com/office/officeart/2005/8/layout/matrix1"/>
    <dgm:cxn modelId="{E6F6860E-F949-4B89-8E9B-BE5B8B16AE49}" type="presParOf" srcId="{CF939EE8-D3E1-4F0D-B706-55959B8BC633}" destId="{3DAA747D-BB70-4842-AB05-2DF29815804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6E8E9-9FE1-4525-9DBF-47E4B4FAD1EF}"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fr-FR"/>
        </a:p>
      </dgm:t>
    </dgm:pt>
    <dgm:pt modelId="{99612E4B-75F3-4408-BB0F-2354E9AC403B}">
      <dgm:prSet phldrT="[Text]" custT="1"/>
      <dgm:spPr/>
      <dgm:t>
        <a:bodyPr/>
        <a:lstStyle/>
        <a:p>
          <a:pPr algn="l" rtl="0"/>
          <a:r>
            <a:rPr lang="fr-FR" sz="1100" b="0" i="0" u="none" baseline="0"/>
            <a:t>Les femmes dans la prise de décisions</a:t>
          </a:r>
          <a:endParaRPr lang="fr-FR" sz="1100" dirty="0"/>
        </a:p>
      </dgm:t>
    </dgm:pt>
    <dgm:pt modelId="{A3B9D920-3F94-4725-A003-357486711BC5}" type="parTrans" cxnId="{977F5564-1F09-4ADE-8200-E7F5C9418D1C}">
      <dgm:prSet/>
      <dgm:spPr/>
      <dgm:t>
        <a:bodyPr/>
        <a:lstStyle/>
        <a:p>
          <a:endParaRPr lang="fr-FR" sz="1050"/>
        </a:p>
      </dgm:t>
    </dgm:pt>
    <dgm:pt modelId="{FF03D4C0-FCEE-42E6-9D2E-5CBCB06A6C7A}" type="sibTrans" cxnId="{977F5564-1F09-4ADE-8200-E7F5C9418D1C}">
      <dgm:prSet/>
      <dgm:spPr/>
      <dgm:t>
        <a:bodyPr/>
        <a:lstStyle/>
        <a:p>
          <a:endParaRPr lang="fr-FR" sz="1050"/>
        </a:p>
      </dgm:t>
    </dgm:pt>
    <dgm:pt modelId="{3ABA820D-9B5E-4294-8277-C4BE03A06327}">
      <dgm:prSet phldrT="[Text]" custT="1"/>
      <dgm:spPr/>
      <dgm:t>
        <a:bodyPr/>
        <a:lstStyle/>
        <a:p>
          <a:pPr algn="l" rtl="0"/>
          <a:r>
            <a:rPr lang="fr-FR" sz="1000" b="0" i="0" u="none" baseline="0"/>
            <a:t>Leur plus faible niveau de participation empêche les femmes de donner leur avis lorsque des décisions les concernent</a:t>
          </a:r>
          <a:endParaRPr lang="fr-FR" sz="1000" dirty="0"/>
        </a:p>
      </dgm:t>
    </dgm:pt>
    <dgm:pt modelId="{27B3919D-D272-4D64-B5BA-2925B5947DCE}" type="parTrans" cxnId="{3368C983-337D-46A0-9465-D97103172306}">
      <dgm:prSet/>
      <dgm:spPr/>
      <dgm:t>
        <a:bodyPr/>
        <a:lstStyle/>
        <a:p>
          <a:endParaRPr lang="fr-FR" sz="1050"/>
        </a:p>
      </dgm:t>
    </dgm:pt>
    <dgm:pt modelId="{03CE975C-1686-49BC-9486-1D565AC5BE43}" type="sibTrans" cxnId="{3368C983-337D-46A0-9465-D97103172306}">
      <dgm:prSet/>
      <dgm:spPr/>
      <dgm:t>
        <a:bodyPr/>
        <a:lstStyle/>
        <a:p>
          <a:endParaRPr lang="fr-FR" sz="1050"/>
        </a:p>
      </dgm:t>
    </dgm:pt>
    <dgm:pt modelId="{EDCAAC63-24BC-4122-943F-62217895AB0F}">
      <dgm:prSet phldrT="[Text]" custT="1"/>
      <dgm:spPr/>
      <dgm:t>
        <a:bodyPr/>
        <a:lstStyle/>
        <a:p>
          <a:pPr algn="l" rtl="0"/>
          <a:r>
            <a:rPr lang="fr-FR" sz="1100" b="0" i="0" u="none" baseline="0"/>
            <a:t>Les femmes et l'économie non structurée</a:t>
          </a:r>
          <a:endParaRPr lang="fr-FR" sz="1100" dirty="0"/>
        </a:p>
      </dgm:t>
    </dgm:pt>
    <dgm:pt modelId="{A58294C8-28EE-43E4-9335-266166D66888}" type="parTrans" cxnId="{E4E89512-E5C7-49F7-9360-063F1AEA172E}">
      <dgm:prSet/>
      <dgm:spPr/>
      <dgm:t>
        <a:bodyPr/>
        <a:lstStyle/>
        <a:p>
          <a:endParaRPr lang="fr-FR" sz="1050"/>
        </a:p>
      </dgm:t>
    </dgm:pt>
    <dgm:pt modelId="{E78F1A82-7673-497F-9559-B3A217611E3E}" type="sibTrans" cxnId="{E4E89512-E5C7-49F7-9360-063F1AEA172E}">
      <dgm:prSet/>
      <dgm:spPr/>
      <dgm:t>
        <a:bodyPr/>
        <a:lstStyle/>
        <a:p>
          <a:endParaRPr lang="fr-FR" sz="1050"/>
        </a:p>
      </dgm:t>
    </dgm:pt>
    <dgm:pt modelId="{6D4BC8FE-1125-4271-856B-2433F2C68886}">
      <dgm:prSet phldrT="[Text]" custT="1"/>
      <dgm:spPr/>
      <dgm:t>
        <a:bodyPr/>
        <a:lstStyle/>
        <a:p>
          <a:pPr algn="l" rtl="0"/>
          <a:r>
            <a:rPr lang="fr-FR" sz="1000" b="0" i="0" u="none" baseline="0"/>
            <a:t>Les femmes occupent essentiellement les moins bons emplois, ceux qui rapportent les plus faibles revenus et qui leur offrent la moins grande sécurité en matière d'emploi</a:t>
          </a:r>
          <a:endParaRPr lang="fr-FR" sz="1000" dirty="0"/>
        </a:p>
      </dgm:t>
    </dgm:pt>
    <dgm:pt modelId="{683AC36C-F417-45CA-9830-DE56CE677CFE}" type="parTrans" cxnId="{66C7BC76-6B8E-4900-95C0-6DDFA651174E}">
      <dgm:prSet/>
      <dgm:spPr/>
      <dgm:t>
        <a:bodyPr/>
        <a:lstStyle/>
        <a:p>
          <a:endParaRPr lang="fr-FR" sz="1050"/>
        </a:p>
      </dgm:t>
    </dgm:pt>
    <dgm:pt modelId="{4CCCCFA5-DAA3-410F-828F-45A5CBDDC807}" type="sibTrans" cxnId="{66C7BC76-6B8E-4900-95C0-6DDFA651174E}">
      <dgm:prSet/>
      <dgm:spPr/>
      <dgm:t>
        <a:bodyPr/>
        <a:lstStyle/>
        <a:p>
          <a:endParaRPr lang="fr-FR" sz="1050"/>
        </a:p>
      </dgm:t>
    </dgm:pt>
    <dgm:pt modelId="{670C8AE6-D51E-4461-856B-702D424EAEBF}">
      <dgm:prSet phldrT="[Text]" custT="1"/>
      <dgm:spPr/>
      <dgm:t>
        <a:bodyPr/>
        <a:lstStyle/>
        <a:p>
          <a:pPr algn="l" rtl="0"/>
          <a:r>
            <a:rPr lang="fr-FR" sz="1100" b="0" i="0" u="none" baseline="0"/>
            <a:t>Violence basée sur le genre</a:t>
          </a:r>
          <a:endParaRPr lang="fr-FR" sz="1100" dirty="0"/>
        </a:p>
      </dgm:t>
    </dgm:pt>
    <dgm:pt modelId="{46CC2DE1-4DBE-495F-AC1D-03B026CE5AE2}" type="parTrans" cxnId="{3FFF26EA-A09A-41D2-A96D-1C262722E4AD}">
      <dgm:prSet/>
      <dgm:spPr/>
      <dgm:t>
        <a:bodyPr/>
        <a:lstStyle/>
        <a:p>
          <a:endParaRPr lang="fr-FR" sz="1050"/>
        </a:p>
      </dgm:t>
    </dgm:pt>
    <dgm:pt modelId="{37F61D92-D159-4B67-8995-96E60193B774}" type="sibTrans" cxnId="{3FFF26EA-A09A-41D2-A96D-1C262722E4AD}">
      <dgm:prSet/>
      <dgm:spPr/>
      <dgm:t>
        <a:bodyPr/>
        <a:lstStyle/>
        <a:p>
          <a:endParaRPr lang="fr-FR" sz="1050"/>
        </a:p>
      </dgm:t>
    </dgm:pt>
    <dgm:pt modelId="{2004956F-C76C-4FD3-A51B-C6115E74854B}">
      <dgm:prSet phldrT="[Text]" custT="1"/>
      <dgm:spPr/>
      <dgm:t>
        <a:bodyPr/>
        <a:lstStyle/>
        <a:p>
          <a:pPr algn="l" rtl="0"/>
          <a:r>
            <a:rPr lang="fr-FR" sz="1000" b="0" i="0" u="none" baseline="0"/>
            <a:t>La violence basée sur le genre est courante et considérée comme acceptable par de nombreuses personnes au Viet Nam</a:t>
          </a:r>
          <a:endParaRPr lang="fr-FR" sz="1000" dirty="0"/>
        </a:p>
      </dgm:t>
    </dgm:pt>
    <dgm:pt modelId="{7F0FCEC1-D84A-4F30-83B4-9C2789DDB835}" type="parTrans" cxnId="{EDD0418F-99C4-46FF-AEC6-6217219CB006}">
      <dgm:prSet/>
      <dgm:spPr/>
      <dgm:t>
        <a:bodyPr/>
        <a:lstStyle/>
        <a:p>
          <a:endParaRPr lang="fr-FR" sz="1050"/>
        </a:p>
      </dgm:t>
    </dgm:pt>
    <dgm:pt modelId="{0FA051C7-7BAA-44A5-AD80-F5BC46388518}" type="sibTrans" cxnId="{EDD0418F-99C4-46FF-AEC6-6217219CB006}">
      <dgm:prSet/>
      <dgm:spPr/>
      <dgm:t>
        <a:bodyPr/>
        <a:lstStyle/>
        <a:p>
          <a:endParaRPr lang="fr-FR" sz="1050"/>
        </a:p>
      </dgm:t>
    </dgm:pt>
    <dgm:pt modelId="{4DDAB2C8-673E-4FD3-9BDC-8459F4ECA3F4}">
      <dgm:prSet phldrT="[Text]" custT="1"/>
      <dgm:spPr/>
      <dgm:t>
        <a:bodyPr/>
        <a:lstStyle/>
        <a:p>
          <a:pPr algn="l" rtl="0"/>
          <a:r>
            <a:rPr lang="fr-FR" sz="1100" b="0" i="0" u="none" baseline="0"/>
            <a:t>Discrimination envers les filles</a:t>
          </a:r>
          <a:endParaRPr lang="fr-FR" sz="1100" dirty="0"/>
        </a:p>
      </dgm:t>
    </dgm:pt>
    <dgm:pt modelId="{8C3962DD-EC8C-4072-A55D-2AEF00CFF6E9}" type="parTrans" cxnId="{9878E450-47C1-4732-A91B-A0AECE84D634}">
      <dgm:prSet/>
      <dgm:spPr/>
      <dgm:t>
        <a:bodyPr/>
        <a:lstStyle/>
        <a:p>
          <a:endParaRPr lang="fr-FR" sz="1050"/>
        </a:p>
      </dgm:t>
    </dgm:pt>
    <dgm:pt modelId="{E47CAD02-4BB1-469D-856B-F96CBAA79743}" type="sibTrans" cxnId="{9878E450-47C1-4732-A91B-A0AECE84D634}">
      <dgm:prSet/>
      <dgm:spPr/>
      <dgm:t>
        <a:bodyPr/>
        <a:lstStyle/>
        <a:p>
          <a:endParaRPr lang="fr-FR" sz="1050"/>
        </a:p>
      </dgm:t>
    </dgm:pt>
    <dgm:pt modelId="{E5875958-F19E-4C75-AC6B-60456654080F}">
      <dgm:prSet custT="1"/>
      <dgm:spPr/>
      <dgm:t>
        <a:bodyPr/>
        <a:lstStyle/>
        <a:p>
          <a:pPr algn="l" rtl="0"/>
          <a:r>
            <a:rPr lang="fr-FR" sz="1000" b="0" i="0" u="none" baseline="0"/>
            <a:t>Les femmes sont freinées par leur rôle au sein du ménage, elles se heurtent à l'absence de soutien familial et social</a:t>
          </a:r>
        </a:p>
      </dgm:t>
    </dgm:pt>
    <dgm:pt modelId="{D9C6869B-26AD-4A38-AF0D-D543F18BC2B8}" type="parTrans" cxnId="{C6D32116-E755-46C1-B94E-ABE63C0B94E0}">
      <dgm:prSet/>
      <dgm:spPr/>
      <dgm:t>
        <a:bodyPr/>
        <a:lstStyle/>
        <a:p>
          <a:endParaRPr lang="fr-FR" sz="1050"/>
        </a:p>
      </dgm:t>
    </dgm:pt>
    <dgm:pt modelId="{E3C1959D-1B56-4D0D-848D-A440C979ECD1}" type="sibTrans" cxnId="{C6D32116-E755-46C1-B94E-ABE63C0B94E0}">
      <dgm:prSet/>
      <dgm:spPr/>
      <dgm:t>
        <a:bodyPr/>
        <a:lstStyle/>
        <a:p>
          <a:endParaRPr lang="fr-FR" sz="1050"/>
        </a:p>
      </dgm:t>
    </dgm:pt>
    <dgm:pt modelId="{827AF08E-C8F8-430E-AAD8-B0A1F3D8FB2A}">
      <dgm:prSet custT="1"/>
      <dgm:spPr/>
      <dgm:t>
        <a:bodyPr/>
        <a:lstStyle/>
        <a:p>
          <a:pPr algn="l" rtl="0"/>
          <a:r>
            <a:rPr lang="fr-FR" sz="1000" b="0" i="0" u="none" baseline="0"/>
            <a:t>Les objectifs et politiques actuels de l'État ne sont pas mis en œuvre</a:t>
          </a:r>
        </a:p>
      </dgm:t>
    </dgm:pt>
    <dgm:pt modelId="{6254B3C0-4CBB-406F-A63E-3B35BD413281}" type="parTrans" cxnId="{7B1B5824-8D99-4FF8-92B6-4301A1E3EC6C}">
      <dgm:prSet/>
      <dgm:spPr/>
      <dgm:t>
        <a:bodyPr/>
        <a:lstStyle/>
        <a:p>
          <a:endParaRPr lang="fr-FR" sz="1050"/>
        </a:p>
      </dgm:t>
    </dgm:pt>
    <dgm:pt modelId="{8AD2BAD5-8435-4275-A69F-B6897CDEA066}" type="sibTrans" cxnId="{7B1B5824-8D99-4FF8-92B6-4301A1E3EC6C}">
      <dgm:prSet/>
      <dgm:spPr/>
      <dgm:t>
        <a:bodyPr/>
        <a:lstStyle/>
        <a:p>
          <a:endParaRPr lang="fr-FR" sz="1050"/>
        </a:p>
      </dgm:t>
    </dgm:pt>
    <dgm:pt modelId="{36E4D438-D480-4F17-9444-08715A4E8E1D}">
      <dgm:prSet custT="1"/>
      <dgm:spPr/>
      <dgm:t>
        <a:bodyPr/>
        <a:lstStyle/>
        <a:p>
          <a:pPr algn="l" rtl="0"/>
          <a:r>
            <a:rPr lang="fr-FR" sz="1000" b="0" i="0" u="none" baseline="0"/>
            <a:t>Parmi les obstacles structurels, l'âge de la préretraite</a:t>
          </a:r>
        </a:p>
      </dgm:t>
    </dgm:pt>
    <dgm:pt modelId="{9F08A8DF-CAF7-4D7E-BE47-06E68F68DDDD}" type="parTrans" cxnId="{F1726399-A325-4349-880B-C0239403D23D}">
      <dgm:prSet/>
      <dgm:spPr/>
      <dgm:t>
        <a:bodyPr/>
        <a:lstStyle/>
        <a:p>
          <a:endParaRPr lang="fr-FR" sz="1050"/>
        </a:p>
      </dgm:t>
    </dgm:pt>
    <dgm:pt modelId="{C37ACB55-9066-4638-99F8-64090EE63241}" type="sibTrans" cxnId="{F1726399-A325-4349-880B-C0239403D23D}">
      <dgm:prSet/>
      <dgm:spPr/>
      <dgm:t>
        <a:bodyPr/>
        <a:lstStyle/>
        <a:p>
          <a:endParaRPr lang="fr-FR" sz="1050"/>
        </a:p>
      </dgm:t>
    </dgm:pt>
    <dgm:pt modelId="{4AD74F88-5D30-4A39-BD97-BEA9CE80DA58}">
      <dgm:prSet custT="1"/>
      <dgm:spPr/>
      <dgm:t>
        <a:bodyPr/>
        <a:lstStyle/>
        <a:p>
          <a:pPr algn="l" rtl="0"/>
          <a:r>
            <a:rPr lang="fr-FR" sz="1000" b="0" i="0" u="none" baseline="0"/>
            <a:t>Les femmes sont moins qualifiées et n'ont qu'un accès restreint aux possibilités de formation</a:t>
          </a:r>
        </a:p>
      </dgm:t>
    </dgm:pt>
    <dgm:pt modelId="{A69B27A3-9563-47D6-BD26-4CF3DA84B12A}" type="parTrans" cxnId="{3F2D75C8-5A91-4266-9DD0-49E3D158F3D8}">
      <dgm:prSet/>
      <dgm:spPr/>
      <dgm:t>
        <a:bodyPr/>
        <a:lstStyle/>
        <a:p>
          <a:endParaRPr lang="fr-FR" sz="1050"/>
        </a:p>
      </dgm:t>
    </dgm:pt>
    <dgm:pt modelId="{E6AC934F-5B75-449C-98F7-A83B2FFA8B19}" type="sibTrans" cxnId="{3F2D75C8-5A91-4266-9DD0-49E3D158F3D8}">
      <dgm:prSet/>
      <dgm:spPr/>
      <dgm:t>
        <a:bodyPr/>
        <a:lstStyle/>
        <a:p>
          <a:endParaRPr lang="fr-FR" sz="1050"/>
        </a:p>
      </dgm:t>
    </dgm:pt>
    <dgm:pt modelId="{0FED7221-7E1C-4300-8A93-3CC29DAB32EA}">
      <dgm:prSet custT="1"/>
      <dgm:spPr/>
      <dgm:t>
        <a:bodyPr/>
        <a:lstStyle/>
        <a:p>
          <a:pPr algn="l" rtl="0"/>
          <a:r>
            <a:rPr lang="fr-FR" sz="1000" b="0" i="0" u="none" baseline="0"/>
            <a:t>La probabilité qu'elles travaillent dans un secteur invisible – la prostitution ou les travaux domestiques – est plus élevée &gt;&gt; elles sont très vulnérables</a:t>
          </a:r>
        </a:p>
      </dgm:t>
    </dgm:pt>
    <dgm:pt modelId="{68C8E5CF-80F0-45F9-B4D2-A4AE8B95BD40}" type="parTrans" cxnId="{21383800-1C36-4935-8636-F11B91071DB7}">
      <dgm:prSet/>
      <dgm:spPr/>
      <dgm:t>
        <a:bodyPr/>
        <a:lstStyle/>
        <a:p>
          <a:endParaRPr lang="fr-FR" sz="1050"/>
        </a:p>
      </dgm:t>
    </dgm:pt>
    <dgm:pt modelId="{E7EB4106-103F-4D68-9A55-3586E41EAC1A}" type="sibTrans" cxnId="{21383800-1C36-4935-8636-F11B91071DB7}">
      <dgm:prSet/>
      <dgm:spPr/>
      <dgm:t>
        <a:bodyPr/>
        <a:lstStyle/>
        <a:p>
          <a:endParaRPr lang="fr-FR" sz="1050"/>
        </a:p>
      </dgm:t>
    </dgm:pt>
    <dgm:pt modelId="{915AA402-11E4-415A-B001-DAC0417C2EF1}">
      <dgm:prSet custT="1"/>
      <dgm:spPr/>
      <dgm:t>
        <a:bodyPr/>
        <a:lstStyle/>
        <a:p>
          <a:pPr algn="l" rtl="0"/>
          <a:r>
            <a:rPr lang="fr-FR" sz="1000" b="0" i="0" u="none" baseline="0"/>
            <a:t>Manque de données et de recherches, de politiques et de soutien pour les femmes qui travaillent dans le secteur de l'économie non structurée</a:t>
          </a:r>
          <a:endParaRPr lang="fr-FR" sz="1000" b="0" dirty="0"/>
        </a:p>
      </dgm:t>
    </dgm:pt>
    <dgm:pt modelId="{20CA8D52-4680-45A3-A5B5-02CABADB4ECA}" type="parTrans" cxnId="{823FECCF-E0FC-4984-9445-EC914572A79F}">
      <dgm:prSet/>
      <dgm:spPr/>
      <dgm:t>
        <a:bodyPr/>
        <a:lstStyle/>
        <a:p>
          <a:endParaRPr lang="fr-FR" sz="1050"/>
        </a:p>
      </dgm:t>
    </dgm:pt>
    <dgm:pt modelId="{F0CCCAE8-BA67-48D7-86A6-31363F2EF3BE}" type="sibTrans" cxnId="{823FECCF-E0FC-4984-9445-EC914572A79F}">
      <dgm:prSet/>
      <dgm:spPr/>
      <dgm:t>
        <a:bodyPr/>
        <a:lstStyle/>
        <a:p>
          <a:endParaRPr lang="fr-FR" sz="1050"/>
        </a:p>
      </dgm:t>
    </dgm:pt>
    <dgm:pt modelId="{53555E36-185F-4517-8C01-986D1313831C}">
      <dgm:prSet custT="1"/>
      <dgm:spPr/>
      <dgm:t>
        <a:bodyPr/>
        <a:lstStyle/>
        <a:p>
          <a:pPr algn="l" rtl="0"/>
          <a:r>
            <a:rPr lang="fr-FR" sz="1000" b="0" i="0" u="none" baseline="0"/>
            <a:t>Les coûts et impacts personnels, sociaux et économiques de la violence basée sur le genre sont élevés</a:t>
          </a:r>
        </a:p>
      </dgm:t>
    </dgm:pt>
    <dgm:pt modelId="{7E277FC7-40FA-47D5-BDCD-C884593EA800}" type="parTrans" cxnId="{CDE932B7-953A-45B1-B2BB-F012A2FA59E2}">
      <dgm:prSet/>
      <dgm:spPr/>
      <dgm:t>
        <a:bodyPr/>
        <a:lstStyle/>
        <a:p>
          <a:endParaRPr lang="fr-FR" sz="1050"/>
        </a:p>
      </dgm:t>
    </dgm:pt>
    <dgm:pt modelId="{21341D9A-E87D-43DB-B468-421682760B8A}" type="sibTrans" cxnId="{CDE932B7-953A-45B1-B2BB-F012A2FA59E2}">
      <dgm:prSet/>
      <dgm:spPr/>
      <dgm:t>
        <a:bodyPr/>
        <a:lstStyle/>
        <a:p>
          <a:endParaRPr lang="fr-FR" sz="1050"/>
        </a:p>
      </dgm:t>
    </dgm:pt>
    <dgm:pt modelId="{2DCD63B0-DE4B-4FDB-8927-060208FD18A5}">
      <dgm:prSet custT="1"/>
      <dgm:spPr/>
      <dgm:t>
        <a:bodyPr/>
        <a:lstStyle/>
        <a:p>
          <a:pPr algn="l" rtl="0"/>
          <a:r>
            <a:rPr lang="fr-FR" sz="1000" b="0" i="0" u="none" baseline="0"/>
            <a:t>Les services, la protection et le soutien dont bénéficient les victimes sont actuellement limités</a:t>
          </a:r>
        </a:p>
      </dgm:t>
    </dgm:pt>
    <dgm:pt modelId="{F4A97032-06EA-44F2-AC2F-DD2B05D6087B}" type="parTrans" cxnId="{110A9CCF-6AA6-4244-8929-4CB516FABFEE}">
      <dgm:prSet/>
      <dgm:spPr/>
      <dgm:t>
        <a:bodyPr/>
        <a:lstStyle/>
        <a:p>
          <a:endParaRPr lang="fr-FR" sz="1050"/>
        </a:p>
      </dgm:t>
    </dgm:pt>
    <dgm:pt modelId="{413B7A8E-03AC-46B0-AA2E-6F939F94EDA1}" type="sibTrans" cxnId="{110A9CCF-6AA6-4244-8929-4CB516FABFEE}">
      <dgm:prSet/>
      <dgm:spPr/>
      <dgm:t>
        <a:bodyPr/>
        <a:lstStyle/>
        <a:p>
          <a:endParaRPr lang="fr-FR" sz="1050"/>
        </a:p>
      </dgm:t>
    </dgm:pt>
    <dgm:pt modelId="{24B0D5F1-DDA2-4FAC-B982-299B25FE80DF}">
      <dgm:prSet custT="1"/>
      <dgm:spPr/>
      <dgm:t>
        <a:bodyPr/>
        <a:lstStyle/>
        <a:p>
          <a:pPr algn="l" rtl="0"/>
          <a:r>
            <a:rPr lang="fr-FR" sz="1000" b="0" i="0" u="none" baseline="0"/>
            <a:t>Application laxiste des lois sur la violence basée sur le genre/la protection des droits des femmes, pas de réponse nationale claire.</a:t>
          </a:r>
        </a:p>
      </dgm:t>
    </dgm:pt>
    <dgm:pt modelId="{C8AF0D17-CBBD-4FBC-87F3-408683C8A482}" type="parTrans" cxnId="{1516DCC0-F8ED-4CA9-9F71-BED7113B3F1D}">
      <dgm:prSet/>
      <dgm:spPr/>
      <dgm:t>
        <a:bodyPr/>
        <a:lstStyle/>
        <a:p>
          <a:endParaRPr lang="fr-FR" sz="1050"/>
        </a:p>
      </dgm:t>
    </dgm:pt>
    <dgm:pt modelId="{7BD7602A-249E-4137-8C1D-671B19C2721E}" type="sibTrans" cxnId="{1516DCC0-F8ED-4CA9-9F71-BED7113B3F1D}">
      <dgm:prSet/>
      <dgm:spPr/>
      <dgm:t>
        <a:bodyPr/>
        <a:lstStyle/>
        <a:p>
          <a:endParaRPr lang="fr-FR" sz="1050"/>
        </a:p>
      </dgm:t>
    </dgm:pt>
    <dgm:pt modelId="{C9F5A84C-26F3-4BB9-AAE4-653A7229E7B3}">
      <dgm:prSet phldrT="[Text]" custT="1"/>
      <dgm:spPr/>
      <dgm:t>
        <a:bodyPr/>
        <a:lstStyle/>
        <a:p>
          <a:pPr algn="l" rtl="0"/>
          <a:r>
            <a:rPr lang="fr-FR" sz="1000" b="0" i="0" u="none" baseline="0"/>
            <a:t>Le traitement préférentiel des garçons avant et après la naissance reflète la persistance de la préférence pour les garçons</a:t>
          </a:r>
          <a:endParaRPr lang="fr-FR" sz="1000" dirty="0"/>
        </a:p>
      </dgm:t>
    </dgm:pt>
    <dgm:pt modelId="{45171325-46AC-4DA3-BEB3-CCD68ECD0C17}" type="parTrans" cxnId="{402FBEA8-7E12-41F0-983E-B1B2208C6A19}">
      <dgm:prSet/>
      <dgm:spPr/>
      <dgm:t>
        <a:bodyPr/>
        <a:lstStyle/>
        <a:p>
          <a:endParaRPr lang="fr-FR" sz="1050"/>
        </a:p>
      </dgm:t>
    </dgm:pt>
    <dgm:pt modelId="{C4E058DD-F95C-4F60-B07F-64163EC7D607}" type="sibTrans" cxnId="{402FBEA8-7E12-41F0-983E-B1B2208C6A19}">
      <dgm:prSet/>
      <dgm:spPr/>
      <dgm:t>
        <a:bodyPr/>
        <a:lstStyle/>
        <a:p>
          <a:endParaRPr lang="fr-FR" sz="1050"/>
        </a:p>
      </dgm:t>
    </dgm:pt>
    <dgm:pt modelId="{2A43ADCC-DEDF-40CD-90A0-452BFA8BE2DB}">
      <dgm:prSet custT="1"/>
      <dgm:spPr/>
      <dgm:t>
        <a:bodyPr/>
        <a:lstStyle/>
        <a:p>
          <a:pPr algn="l" rtl="0"/>
          <a:r>
            <a:rPr lang="fr-FR" sz="1000" b="0" i="0" u="none" baseline="0"/>
            <a:t>La structure familiale patrilinéaire et le manque de soutien adéquat au cours de la vieillesse renforcent la dépendance à l'égard des fils</a:t>
          </a:r>
        </a:p>
      </dgm:t>
    </dgm:pt>
    <dgm:pt modelId="{5DFBA8DE-3DE8-4686-8B65-6AEAFFB5854A}" type="parTrans" cxnId="{02D36381-DC30-4993-938F-E65D0D193976}">
      <dgm:prSet/>
      <dgm:spPr/>
      <dgm:t>
        <a:bodyPr/>
        <a:lstStyle/>
        <a:p>
          <a:endParaRPr lang="fr-FR" sz="1050"/>
        </a:p>
      </dgm:t>
    </dgm:pt>
    <dgm:pt modelId="{91140CE3-A82D-488C-B7BF-41509CB3F9F3}" type="sibTrans" cxnId="{02D36381-DC30-4993-938F-E65D0D193976}">
      <dgm:prSet/>
      <dgm:spPr/>
      <dgm:t>
        <a:bodyPr/>
        <a:lstStyle/>
        <a:p>
          <a:endParaRPr lang="fr-FR" sz="1050"/>
        </a:p>
      </dgm:t>
    </dgm:pt>
    <dgm:pt modelId="{9CFDEAF8-B124-4B63-8F85-D2A29DA87044}">
      <dgm:prSet custT="1"/>
      <dgm:spPr/>
      <dgm:t>
        <a:bodyPr/>
        <a:lstStyle/>
        <a:p>
          <a:pPr algn="l" rtl="0"/>
          <a:r>
            <a:rPr lang="fr-FR" sz="1000" b="0" i="0" u="none" baseline="0"/>
            <a:t>Le sex-ratio, en pleine croissance, aura un impact significatif sur les familles et sur la société</a:t>
          </a:r>
        </a:p>
      </dgm:t>
    </dgm:pt>
    <dgm:pt modelId="{0209F31E-5838-408D-B9AF-008767D263C6}" type="parTrans" cxnId="{AB0DDF8B-E628-4D1D-AFD8-1CDADC91132A}">
      <dgm:prSet/>
      <dgm:spPr/>
      <dgm:t>
        <a:bodyPr/>
        <a:lstStyle/>
        <a:p>
          <a:endParaRPr lang="fr-FR" sz="1050"/>
        </a:p>
      </dgm:t>
    </dgm:pt>
    <dgm:pt modelId="{1E3DF503-38F0-434B-B12F-1A1C33DE6A43}" type="sibTrans" cxnId="{AB0DDF8B-E628-4D1D-AFD8-1CDADC91132A}">
      <dgm:prSet/>
      <dgm:spPr/>
      <dgm:t>
        <a:bodyPr/>
        <a:lstStyle/>
        <a:p>
          <a:endParaRPr lang="fr-FR" sz="1050"/>
        </a:p>
      </dgm:t>
    </dgm:pt>
    <dgm:pt modelId="{23DB8B2F-951F-4C03-92A4-45C563981FB9}">
      <dgm:prSet custT="1"/>
      <dgm:spPr/>
      <dgm:t>
        <a:bodyPr/>
        <a:lstStyle/>
        <a:p>
          <a:pPr algn="l" rtl="0"/>
          <a:r>
            <a:rPr lang="fr-FR" sz="1000" b="0" i="0" u="none" baseline="0"/>
            <a:t>Les parents investissent davantage dans la santé et l'éducation des garçons, surtout au cours des périodes difficiles</a:t>
          </a:r>
        </a:p>
      </dgm:t>
    </dgm:pt>
    <dgm:pt modelId="{64A58E58-E79A-4144-B0E0-50E596803F7A}" type="parTrans" cxnId="{8019B026-C665-4E55-B3F0-E9A189226A96}">
      <dgm:prSet/>
      <dgm:spPr/>
      <dgm:t>
        <a:bodyPr/>
        <a:lstStyle/>
        <a:p>
          <a:endParaRPr lang="fr-FR" sz="1050"/>
        </a:p>
      </dgm:t>
    </dgm:pt>
    <dgm:pt modelId="{26ACCD11-EC1D-4E37-998B-2A0399790024}" type="sibTrans" cxnId="{8019B026-C665-4E55-B3F0-E9A189226A96}">
      <dgm:prSet/>
      <dgm:spPr/>
      <dgm:t>
        <a:bodyPr/>
        <a:lstStyle/>
        <a:p>
          <a:endParaRPr lang="fr-FR" sz="1050"/>
        </a:p>
      </dgm:t>
    </dgm:pt>
    <dgm:pt modelId="{6B259F27-617D-4204-A8F1-9A8DC8041D2D}" type="pres">
      <dgm:prSet presAssocID="{18B6E8E9-9FE1-4525-9DBF-47E4B4FAD1EF}" presName="linear" presStyleCnt="0">
        <dgm:presLayoutVars>
          <dgm:dir/>
          <dgm:animLvl val="lvl"/>
          <dgm:resizeHandles val="exact"/>
        </dgm:presLayoutVars>
      </dgm:prSet>
      <dgm:spPr/>
      <dgm:t>
        <a:bodyPr/>
        <a:lstStyle/>
        <a:p>
          <a:endParaRPr lang="fr-FR"/>
        </a:p>
      </dgm:t>
    </dgm:pt>
    <dgm:pt modelId="{F85063B6-7DC1-4A1E-ADEC-E9ABF2DAEC6A}" type="pres">
      <dgm:prSet presAssocID="{99612E4B-75F3-4408-BB0F-2354E9AC403B}" presName="parentLin" presStyleCnt="0"/>
      <dgm:spPr/>
    </dgm:pt>
    <dgm:pt modelId="{B8738E35-7E2B-4C08-B6A2-69E9C1D94D3D}" type="pres">
      <dgm:prSet presAssocID="{99612E4B-75F3-4408-BB0F-2354E9AC403B}" presName="parentLeftMargin" presStyleLbl="node1" presStyleIdx="0" presStyleCnt="4"/>
      <dgm:spPr/>
      <dgm:t>
        <a:bodyPr/>
        <a:lstStyle/>
        <a:p>
          <a:endParaRPr lang="fr-FR"/>
        </a:p>
      </dgm:t>
    </dgm:pt>
    <dgm:pt modelId="{3A5869B6-2660-477B-9977-9586CDA2CFB5}" type="pres">
      <dgm:prSet presAssocID="{99612E4B-75F3-4408-BB0F-2354E9AC403B}" presName="parentText" presStyleLbl="node1" presStyleIdx="0" presStyleCnt="4">
        <dgm:presLayoutVars>
          <dgm:chMax val="0"/>
          <dgm:bulletEnabled val="1"/>
        </dgm:presLayoutVars>
      </dgm:prSet>
      <dgm:spPr/>
      <dgm:t>
        <a:bodyPr/>
        <a:lstStyle/>
        <a:p>
          <a:endParaRPr lang="fr-FR"/>
        </a:p>
      </dgm:t>
    </dgm:pt>
    <dgm:pt modelId="{94A422A3-D8FB-4C02-AAAA-9F9924A615F0}" type="pres">
      <dgm:prSet presAssocID="{99612E4B-75F3-4408-BB0F-2354E9AC403B}" presName="negativeSpace" presStyleCnt="0"/>
      <dgm:spPr/>
    </dgm:pt>
    <dgm:pt modelId="{AB06CCDD-0C72-44E3-AFAF-22B6D79F17E3}" type="pres">
      <dgm:prSet presAssocID="{99612E4B-75F3-4408-BB0F-2354E9AC403B}" presName="childText" presStyleLbl="conFgAcc1" presStyleIdx="0" presStyleCnt="4">
        <dgm:presLayoutVars>
          <dgm:bulletEnabled val="1"/>
        </dgm:presLayoutVars>
      </dgm:prSet>
      <dgm:spPr/>
      <dgm:t>
        <a:bodyPr/>
        <a:lstStyle/>
        <a:p>
          <a:endParaRPr lang="fr-FR"/>
        </a:p>
      </dgm:t>
    </dgm:pt>
    <dgm:pt modelId="{620336EB-AE08-4773-B899-CFB4548DD37C}" type="pres">
      <dgm:prSet presAssocID="{FF03D4C0-FCEE-42E6-9D2E-5CBCB06A6C7A}" presName="spaceBetweenRectangles" presStyleCnt="0"/>
      <dgm:spPr/>
    </dgm:pt>
    <dgm:pt modelId="{9226EBFB-C735-43E7-88C0-2272B214B572}" type="pres">
      <dgm:prSet presAssocID="{EDCAAC63-24BC-4122-943F-62217895AB0F}" presName="parentLin" presStyleCnt="0"/>
      <dgm:spPr/>
    </dgm:pt>
    <dgm:pt modelId="{CFF71126-FF57-4298-A319-D5697A8ECB3A}" type="pres">
      <dgm:prSet presAssocID="{EDCAAC63-24BC-4122-943F-62217895AB0F}" presName="parentLeftMargin" presStyleLbl="node1" presStyleIdx="0" presStyleCnt="4"/>
      <dgm:spPr/>
      <dgm:t>
        <a:bodyPr/>
        <a:lstStyle/>
        <a:p>
          <a:endParaRPr lang="fr-FR"/>
        </a:p>
      </dgm:t>
    </dgm:pt>
    <dgm:pt modelId="{5FF3C744-886C-4AFE-A0D2-35DA4D5D796C}" type="pres">
      <dgm:prSet presAssocID="{EDCAAC63-24BC-4122-943F-62217895AB0F}" presName="parentText" presStyleLbl="node1" presStyleIdx="1" presStyleCnt="4">
        <dgm:presLayoutVars>
          <dgm:chMax val="0"/>
          <dgm:bulletEnabled val="1"/>
        </dgm:presLayoutVars>
      </dgm:prSet>
      <dgm:spPr/>
      <dgm:t>
        <a:bodyPr/>
        <a:lstStyle/>
        <a:p>
          <a:endParaRPr lang="fr-FR"/>
        </a:p>
      </dgm:t>
    </dgm:pt>
    <dgm:pt modelId="{4495580D-295B-45CA-A15E-F2C5CCBD5D0C}" type="pres">
      <dgm:prSet presAssocID="{EDCAAC63-24BC-4122-943F-62217895AB0F}" presName="negativeSpace" presStyleCnt="0"/>
      <dgm:spPr/>
    </dgm:pt>
    <dgm:pt modelId="{5F80A873-552B-4704-B5D1-A885F2893D43}" type="pres">
      <dgm:prSet presAssocID="{EDCAAC63-24BC-4122-943F-62217895AB0F}" presName="childText" presStyleLbl="conFgAcc1" presStyleIdx="1" presStyleCnt="4">
        <dgm:presLayoutVars>
          <dgm:bulletEnabled val="1"/>
        </dgm:presLayoutVars>
      </dgm:prSet>
      <dgm:spPr/>
      <dgm:t>
        <a:bodyPr/>
        <a:lstStyle/>
        <a:p>
          <a:endParaRPr lang="fr-FR"/>
        </a:p>
      </dgm:t>
    </dgm:pt>
    <dgm:pt modelId="{AA641967-07E1-4A8C-AE00-9A0EFE2E091D}" type="pres">
      <dgm:prSet presAssocID="{E78F1A82-7673-497F-9559-B3A217611E3E}" presName="spaceBetweenRectangles" presStyleCnt="0"/>
      <dgm:spPr/>
    </dgm:pt>
    <dgm:pt modelId="{06674F52-DB76-4C30-86B5-BC2DF7852012}" type="pres">
      <dgm:prSet presAssocID="{670C8AE6-D51E-4461-856B-702D424EAEBF}" presName="parentLin" presStyleCnt="0"/>
      <dgm:spPr/>
    </dgm:pt>
    <dgm:pt modelId="{21678934-567D-4A01-9251-1224DBF6C798}" type="pres">
      <dgm:prSet presAssocID="{670C8AE6-D51E-4461-856B-702D424EAEBF}" presName="parentLeftMargin" presStyleLbl="node1" presStyleIdx="1" presStyleCnt="4"/>
      <dgm:spPr/>
      <dgm:t>
        <a:bodyPr/>
        <a:lstStyle/>
        <a:p>
          <a:endParaRPr lang="fr-FR"/>
        </a:p>
      </dgm:t>
    </dgm:pt>
    <dgm:pt modelId="{3B229DB9-A29B-4A26-B77D-3BBD94F65902}" type="pres">
      <dgm:prSet presAssocID="{670C8AE6-D51E-4461-856B-702D424EAEBF}" presName="parentText" presStyleLbl="node1" presStyleIdx="2" presStyleCnt="4">
        <dgm:presLayoutVars>
          <dgm:chMax val="0"/>
          <dgm:bulletEnabled val="1"/>
        </dgm:presLayoutVars>
      </dgm:prSet>
      <dgm:spPr/>
      <dgm:t>
        <a:bodyPr/>
        <a:lstStyle/>
        <a:p>
          <a:endParaRPr lang="fr-FR"/>
        </a:p>
      </dgm:t>
    </dgm:pt>
    <dgm:pt modelId="{6273AB3E-30F4-4996-B971-ECEB05D13ECD}" type="pres">
      <dgm:prSet presAssocID="{670C8AE6-D51E-4461-856B-702D424EAEBF}" presName="negativeSpace" presStyleCnt="0"/>
      <dgm:spPr/>
    </dgm:pt>
    <dgm:pt modelId="{D10BF3DA-ECF9-4DEA-8C1A-1516F26C915A}" type="pres">
      <dgm:prSet presAssocID="{670C8AE6-D51E-4461-856B-702D424EAEBF}" presName="childText" presStyleLbl="conFgAcc1" presStyleIdx="2" presStyleCnt="4">
        <dgm:presLayoutVars>
          <dgm:bulletEnabled val="1"/>
        </dgm:presLayoutVars>
      </dgm:prSet>
      <dgm:spPr/>
      <dgm:t>
        <a:bodyPr/>
        <a:lstStyle/>
        <a:p>
          <a:endParaRPr lang="fr-FR"/>
        </a:p>
      </dgm:t>
    </dgm:pt>
    <dgm:pt modelId="{F03E577B-1036-4FAA-B002-94B879C0EE52}" type="pres">
      <dgm:prSet presAssocID="{37F61D92-D159-4B67-8995-96E60193B774}" presName="spaceBetweenRectangles" presStyleCnt="0"/>
      <dgm:spPr/>
    </dgm:pt>
    <dgm:pt modelId="{D6FC70FB-FAA8-4446-9A3C-C591FEC87451}" type="pres">
      <dgm:prSet presAssocID="{4DDAB2C8-673E-4FD3-9BDC-8459F4ECA3F4}" presName="parentLin" presStyleCnt="0"/>
      <dgm:spPr/>
    </dgm:pt>
    <dgm:pt modelId="{E5430D0A-AA25-4D4F-A413-A09C0A8BBDCF}" type="pres">
      <dgm:prSet presAssocID="{4DDAB2C8-673E-4FD3-9BDC-8459F4ECA3F4}" presName="parentLeftMargin" presStyleLbl="node1" presStyleIdx="2" presStyleCnt="4"/>
      <dgm:spPr/>
      <dgm:t>
        <a:bodyPr/>
        <a:lstStyle/>
        <a:p>
          <a:endParaRPr lang="fr-FR"/>
        </a:p>
      </dgm:t>
    </dgm:pt>
    <dgm:pt modelId="{2464703D-E73D-4ED9-AA42-1363961601DE}" type="pres">
      <dgm:prSet presAssocID="{4DDAB2C8-673E-4FD3-9BDC-8459F4ECA3F4}" presName="parentText" presStyleLbl="node1" presStyleIdx="3" presStyleCnt="4">
        <dgm:presLayoutVars>
          <dgm:chMax val="0"/>
          <dgm:bulletEnabled val="1"/>
        </dgm:presLayoutVars>
      </dgm:prSet>
      <dgm:spPr/>
      <dgm:t>
        <a:bodyPr/>
        <a:lstStyle/>
        <a:p>
          <a:endParaRPr lang="fr-FR"/>
        </a:p>
      </dgm:t>
    </dgm:pt>
    <dgm:pt modelId="{94E8BAFD-5A91-4521-98B5-D57B399A719C}" type="pres">
      <dgm:prSet presAssocID="{4DDAB2C8-673E-4FD3-9BDC-8459F4ECA3F4}" presName="negativeSpace" presStyleCnt="0"/>
      <dgm:spPr/>
    </dgm:pt>
    <dgm:pt modelId="{BB1DF570-1B6E-4831-8B72-69E170DA5CA9}" type="pres">
      <dgm:prSet presAssocID="{4DDAB2C8-673E-4FD3-9BDC-8459F4ECA3F4}" presName="childText" presStyleLbl="conFgAcc1" presStyleIdx="3" presStyleCnt="4">
        <dgm:presLayoutVars>
          <dgm:bulletEnabled val="1"/>
        </dgm:presLayoutVars>
      </dgm:prSet>
      <dgm:spPr/>
      <dgm:t>
        <a:bodyPr/>
        <a:lstStyle/>
        <a:p>
          <a:endParaRPr lang="fr-FR"/>
        </a:p>
      </dgm:t>
    </dgm:pt>
  </dgm:ptLst>
  <dgm:cxnLst>
    <dgm:cxn modelId="{669D2DE0-BF9D-4C29-BF2E-3E9DE82675C5}" type="presOf" srcId="{0FED7221-7E1C-4300-8A93-3CC29DAB32EA}" destId="{5F80A873-552B-4704-B5D1-A885F2893D43}" srcOrd="0" destOrd="2" presId="urn:microsoft.com/office/officeart/2005/8/layout/list1"/>
    <dgm:cxn modelId="{93539D3F-1170-4BA4-835C-CFAD940BA4EE}" type="presOf" srcId="{4AD74F88-5D30-4A39-BD97-BEA9CE80DA58}" destId="{5F80A873-552B-4704-B5D1-A885F2893D43}" srcOrd="0" destOrd="1" presId="urn:microsoft.com/office/officeart/2005/8/layout/list1"/>
    <dgm:cxn modelId="{DF1EEC0A-37FC-4465-B486-FD5390F8835A}" type="presOf" srcId="{E5875958-F19E-4C75-AC6B-60456654080F}" destId="{AB06CCDD-0C72-44E3-AFAF-22B6D79F17E3}" srcOrd="0" destOrd="1" presId="urn:microsoft.com/office/officeart/2005/8/layout/list1"/>
    <dgm:cxn modelId="{110A9CCF-6AA6-4244-8929-4CB516FABFEE}" srcId="{670C8AE6-D51E-4461-856B-702D424EAEBF}" destId="{2DCD63B0-DE4B-4FDB-8927-060208FD18A5}" srcOrd="2" destOrd="0" parTransId="{F4A97032-06EA-44F2-AC2F-DD2B05D6087B}" sibTransId="{413B7A8E-03AC-46B0-AA2E-6F939F94EDA1}"/>
    <dgm:cxn modelId="{A33F3391-16C0-4AC8-86B0-1D7046EE557C}" type="presOf" srcId="{C9F5A84C-26F3-4BB9-AAE4-653A7229E7B3}" destId="{BB1DF570-1B6E-4831-8B72-69E170DA5CA9}" srcOrd="0" destOrd="0" presId="urn:microsoft.com/office/officeart/2005/8/layout/list1"/>
    <dgm:cxn modelId="{7CAB818C-2AAB-4F30-8B3B-C5AA6E61DCF9}" type="presOf" srcId="{827AF08E-C8F8-430E-AAD8-B0A1F3D8FB2A}" destId="{AB06CCDD-0C72-44E3-AFAF-22B6D79F17E3}" srcOrd="0" destOrd="2" presId="urn:microsoft.com/office/officeart/2005/8/layout/list1"/>
    <dgm:cxn modelId="{9878E450-47C1-4732-A91B-A0AECE84D634}" srcId="{18B6E8E9-9FE1-4525-9DBF-47E4B4FAD1EF}" destId="{4DDAB2C8-673E-4FD3-9BDC-8459F4ECA3F4}" srcOrd="3" destOrd="0" parTransId="{8C3962DD-EC8C-4072-A55D-2AEF00CFF6E9}" sibTransId="{E47CAD02-4BB1-469D-856B-F96CBAA79743}"/>
    <dgm:cxn modelId="{7FC4032C-C5A0-4D61-A634-C84EA67E1DD5}" type="presOf" srcId="{24B0D5F1-DDA2-4FAC-B982-299B25FE80DF}" destId="{D10BF3DA-ECF9-4DEA-8C1A-1516F26C915A}" srcOrd="0" destOrd="3" presId="urn:microsoft.com/office/officeart/2005/8/layout/list1"/>
    <dgm:cxn modelId="{A9B23AFA-B9FB-430A-A1F0-7DA84A7D7C35}" type="presOf" srcId="{23DB8B2F-951F-4C03-92A4-45C563981FB9}" destId="{BB1DF570-1B6E-4831-8B72-69E170DA5CA9}" srcOrd="0" destOrd="3" presId="urn:microsoft.com/office/officeart/2005/8/layout/list1"/>
    <dgm:cxn modelId="{977F5564-1F09-4ADE-8200-E7F5C9418D1C}" srcId="{18B6E8E9-9FE1-4525-9DBF-47E4B4FAD1EF}" destId="{99612E4B-75F3-4408-BB0F-2354E9AC403B}" srcOrd="0" destOrd="0" parTransId="{A3B9D920-3F94-4725-A003-357486711BC5}" sibTransId="{FF03D4C0-FCEE-42E6-9D2E-5CBCB06A6C7A}"/>
    <dgm:cxn modelId="{C6D32116-E755-46C1-B94E-ABE63C0B94E0}" srcId="{99612E4B-75F3-4408-BB0F-2354E9AC403B}" destId="{E5875958-F19E-4C75-AC6B-60456654080F}" srcOrd="1" destOrd="0" parTransId="{D9C6869B-26AD-4A38-AF0D-D543F18BC2B8}" sibTransId="{E3C1959D-1B56-4D0D-848D-A440C979ECD1}"/>
    <dgm:cxn modelId="{EE3267A4-D9D7-4E88-9C72-DF877216F846}" type="presOf" srcId="{2004956F-C76C-4FD3-A51B-C6115E74854B}" destId="{D10BF3DA-ECF9-4DEA-8C1A-1516F26C915A}" srcOrd="0" destOrd="0" presId="urn:microsoft.com/office/officeart/2005/8/layout/list1"/>
    <dgm:cxn modelId="{E4E89512-E5C7-49F7-9360-063F1AEA172E}" srcId="{18B6E8E9-9FE1-4525-9DBF-47E4B4FAD1EF}" destId="{EDCAAC63-24BC-4122-943F-62217895AB0F}" srcOrd="1" destOrd="0" parTransId="{A58294C8-28EE-43E4-9335-266166D66888}" sibTransId="{E78F1A82-7673-497F-9559-B3A217611E3E}"/>
    <dgm:cxn modelId="{8019B026-C665-4E55-B3F0-E9A189226A96}" srcId="{4DDAB2C8-673E-4FD3-9BDC-8459F4ECA3F4}" destId="{23DB8B2F-951F-4C03-92A4-45C563981FB9}" srcOrd="3" destOrd="0" parTransId="{64A58E58-E79A-4144-B0E0-50E596803F7A}" sibTransId="{26ACCD11-EC1D-4E37-998B-2A0399790024}"/>
    <dgm:cxn modelId="{402FBEA8-7E12-41F0-983E-B1B2208C6A19}" srcId="{4DDAB2C8-673E-4FD3-9BDC-8459F4ECA3F4}" destId="{C9F5A84C-26F3-4BB9-AAE4-653A7229E7B3}" srcOrd="0" destOrd="0" parTransId="{45171325-46AC-4DA3-BEB3-CCD68ECD0C17}" sibTransId="{C4E058DD-F95C-4F60-B07F-64163EC7D607}"/>
    <dgm:cxn modelId="{F33996C7-2AC9-4E5A-B2C0-94254C48C646}" type="presOf" srcId="{2A43ADCC-DEDF-40CD-90A0-452BFA8BE2DB}" destId="{BB1DF570-1B6E-4831-8B72-69E170DA5CA9}" srcOrd="0" destOrd="1" presId="urn:microsoft.com/office/officeart/2005/8/layout/list1"/>
    <dgm:cxn modelId="{924D6F90-8AA9-4C4E-A073-2339194C9AAB}" type="presOf" srcId="{4DDAB2C8-673E-4FD3-9BDC-8459F4ECA3F4}" destId="{2464703D-E73D-4ED9-AA42-1363961601DE}" srcOrd="1" destOrd="0" presId="urn:microsoft.com/office/officeart/2005/8/layout/list1"/>
    <dgm:cxn modelId="{2E9BE3DB-1BC2-4640-B4A2-5BAAC6FE56CC}" type="presOf" srcId="{EDCAAC63-24BC-4122-943F-62217895AB0F}" destId="{5FF3C744-886C-4AFE-A0D2-35DA4D5D796C}" srcOrd="1" destOrd="0" presId="urn:microsoft.com/office/officeart/2005/8/layout/list1"/>
    <dgm:cxn modelId="{EDD0418F-99C4-46FF-AEC6-6217219CB006}" srcId="{670C8AE6-D51E-4461-856B-702D424EAEBF}" destId="{2004956F-C76C-4FD3-A51B-C6115E74854B}" srcOrd="0" destOrd="0" parTransId="{7F0FCEC1-D84A-4F30-83B4-9C2789DDB835}" sibTransId="{0FA051C7-7BAA-44A5-AD80-F5BC46388518}"/>
    <dgm:cxn modelId="{02D36381-DC30-4993-938F-E65D0D193976}" srcId="{4DDAB2C8-673E-4FD3-9BDC-8459F4ECA3F4}" destId="{2A43ADCC-DEDF-40CD-90A0-452BFA8BE2DB}" srcOrd="1" destOrd="0" parTransId="{5DFBA8DE-3DE8-4686-8B65-6AEAFFB5854A}" sibTransId="{91140CE3-A82D-488C-B7BF-41509CB3F9F3}"/>
    <dgm:cxn modelId="{A4E05555-F8AB-41A1-B54D-8E78AC471AE5}" type="presOf" srcId="{2DCD63B0-DE4B-4FDB-8927-060208FD18A5}" destId="{D10BF3DA-ECF9-4DEA-8C1A-1516F26C915A}" srcOrd="0" destOrd="2" presId="urn:microsoft.com/office/officeart/2005/8/layout/list1"/>
    <dgm:cxn modelId="{AB0DDF8B-E628-4D1D-AFD8-1CDADC91132A}" srcId="{4DDAB2C8-673E-4FD3-9BDC-8459F4ECA3F4}" destId="{9CFDEAF8-B124-4B63-8F85-D2A29DA87044}" srcOrd="2" destOrd="0" parTransId="{0209F31E-5838-408D-B9AF-008767D263C6}" sibTransId="{1E3DF503-38F0-434B-B12F-1A1C33DE6A43}"/>
    <dgm:cxn modelId="{1516DCC0-F8ED-4CA9-9F71-BED7113B3F1D}" srcId="{670C8AE6-D51E-4461-856B-702D424EAEBF}" destId="{24B0D5F1-DDA2-4FAC-B982-299B25FE80DF}" srcOrd="3" destOrd="0" parTransId="{C8AF0D17-CBBD-4FBC-87F3-408683C8A482}" sibTransId="{7BD7602A-249E-4137-8C1D-671B19C2721E}"/>
    <dgm:cxn modelId="{66C7BC76-6B8E-4900-95C0-6DDFA651174E}" srcId="{EDCAAC63-24BC-4122-943F-62217895AB0F}" destId="{6D4BC8FE-1125-4271-856B-2433F2C68886}" srcOrd="0" destOrd="0" parTransId="{683AC36C-F417-45CA-9830-DE56CE677CFE}" sibTransId="{4CCCCFA5-DAA3-410F-828F-45A5CBDDC807}"/>
    <dgm:cxn modelId="{3F2D75C8-5A91-4266-9DD0-49E3D158F3D8}" srcId="{EDCAAC63-24BC-4122-943F-62217895AB0F}" destId="{4AD74F88-5D30-4A39-BD97-BEA9CE80DA58}" srcOrd="1" destOrd="0" parTransId="{A69B27A3-9563-47D6-BD26-4CF3DA84B12A}" sibTransId="{E6AC934F-5B75-449C-98F7-A83B2FFA8B19}"/>
    <dgm:cxn modelId="{7B1B5824-8D99-4FF8-92B6-4301A1E3EC6C}" srcId="{99612E4B-75F3-4408-BB0F-2354E9AC403B}" destId="{827AF08E-C8F8-430E-AAD8-B0A1F3D8FB2A}" srcOrd="2" destOrd="0" parTransId="{6254B3C0-4CBB-406F-A63E-3B35BD413281}" sibTransId="{8AD2BAD5-8435-4275-A69F-B6897CDEA066}"/>
    <dgm:cxn modelId="{D8963C24-8D84-4C17-B374-71CF79221DC6}" type="presOf" srcId="{18B6E8E9-9FE1-4525-9DBF-47E4B4FAD1EF}" destId="{6B259F27-617D-4204-A8F1-9A8DC8041D2D}" srcOrd="0" destOrd="0" presId="urn:microsoft.com/office/officeart/2005/8/layout/list1"/>
    <dgm:cxn modelId="{4EC1138A-1D2B-4752-8A72-BFC12C36695A}" type="presOf" srcId="{6D4BC8FE-1125-4271-856B-2433F2C68886}" destId="{5F80A873-552B-4704-B5D1-A885F2893D43}" srcOrd="0" destOrd="0" presId="urn:microsoft.com/office/officeart/2005/8/layout/list1"/>
    <dgm:cxn modelId="{A35F8C32-159F-4628-BF14-D9B5C4E4F964}" type="presOf" srcId="{EDCAAC63-24BC-4122-943F-62217895AB0F}" destId="{CFF71126-FF57-4298-A319-D5697A8ECB3A}" srcOrd="0" destOrd="0" presId="urn:microsoft.com/office/officeart/2005/8/layout/list1"/>
    <dgm:cxn modelId="{3368C983-337D-46A0-9465-D97103172306}" srcId="{99612E4B-75F3-4408-BB0F-2354E9AC403B}" destId="{3ABA820D-9B5E-4294-8277-C4BE03A06327}" srcOrd="0" destOrd="0" parTransId="{27B3919D-D272-4D64-B5BA-2925B5947DCE}" sibTransId="{03CE975C-1686-49BC-9486-1D565AC5BE43}"/>
    <dgm:cxn modelId="{823FECCF-E0FC-4984-9445-EC914572A79F}" srcId="{EDCAAC63-24BC-4122-943F-62217895AB0F}" destId="{915AA402-11E4-415A-B001-DAC0417C2EF1}" srcOrd="3" destOrd="0" parTransId="{20CA8D52-4680-45A3-A5B5-02CABADB4ECA}" sibTransId="{F0CCCAE8-BA67-48D7-86A6-31363F2EF3BE}"/>
    <dgm:cxn modelId="{9C2CE8E8-A8F3-4899-AB68-C1811CF0C20F}" type="presOf" srcId="{670C8AE6-D51E-4461-856B-702D424EAEBF}" destId="{3B229DB9-A29B-4A26-B77D-3BBD94F65902}" srcOrd="1" destOrd="0" presId="urn:microsoft.com/office/officeart/2005/8/layout/list1"/>
    <dgm:cxn modelId="{21383800-1C36-4935-8636-F11B91071DB7}" srcId="{EDCAAC63-24BC-4122-943F-62217895AB0F}" destId="{0FED7221-7E1C-4300-8A93-3CC29DAB32EA}" srcOrd="2" destOrd="0" parTransId="{68C8E5CF-80F0-45F9-B4D2-A4AE8B95BD40}" sibTransId="{E7EB4106-103F-4D68-9A55-3586E41EAC1A}"/>
    <dgm:cxn modelId="{F1726399-A325-4349-880B-C0239403D23D}" srcId="{99612E4B-75F3-4408-BB0F-2354E9AC403B}" destId="{36E4D438-D480-4F17-9444-08715A4E8E1D}" srcOrd="3" destOrd="0" parTransId="{9F08A8DF-CAF7-4D7E-BE47-06E68F68DDDD}" sibTransId="{C37ACB55-9066-4638-99F8-64090EE63241}"/>
    <dgm:cxn modelId="{A5ECE452-0566-4DD7-BCDE-A8D2281D989B}" type="presOf" srcId="{3ABA820D-9B5E-4294-8277-C4BE03A06327}" destId="{AB06CCDD-0C72-44E3-AFAF-22B6D79F17E3}" srcOrd="0" destOrd="0" presId="urn:microsoft.com/office/officeart/2005/8/layout/list1"/>
    <dgm:cxn modelId="{22334996-220D-44E6-AAE9-091F12CBEA5F}" type="presOf" srcId="{4DDAB2C8-673E-4FD3-9BDC-8459F4ECA3F4}" destId="{E5430D0A-AA25-4D4F-A413-A09C0A8BBDCF}" srcOrd="0" destOrd="0" presId="urn:microsoft.com/office/officeart/2005/8/layout/list1"/>
    <dgm:cxn modelId="{710F6F36-A7EB-47BA-90FD-A07195B58935}" type="presOf" srcId="{9CFDEAF8-B124-4B63-8F85-D2A29DA87044}" destId="{BB1DF570-1B6E-4831-8B72-69E170DA5CA9}" srcOrd="0" destOrd="2" presId="urn:microsoft.com/office/officeart/2005/8/layout/list1"/>
    <dgm:cxn modelId="{6B67F7C5-8077-44B2-B6E4-0F8FD03BE7B1}" type="presOf" srcId="{670C8AE6-D51E-4461-856B-702D424EAEBF}" destId="{21678934-567D-4A01-9251-1224DBF6C798}" srcOrd="0" destOrd="0" presId="urn:microsoft.com/office/officeart/2005/8/layout/list1"/>
    <dgm:cxn modelId="{CDE932B7-953A-45B1-B2BB-F012A2FA59E2}" srcId="{670C8AE6-D51E-4461-856B-702D424EAEBF}" destId="{53555E36-185F-4517-8C01-986D1313831C}" srcOrd="1" destOrd="0" parTransId="{7E277FC7-40FA-47D5-BDCD-C884593EA800}" sibTransId="{21341D9A-E87D-43DB-B468-421682760B8A}"/>
    <dgm:cxn modelId="{7629CDD2-2994-47CA-AA73-3E65B0C08ABD}" type="presOf" srcId="{53555E36-185F-4517-8C01-986D1313831C}" destId="{D10BF3DA-ECF9-4DEA-8C1A-1516F26C915A}" srcOrd="0" destOrd="1" presId="urn:microsoft.com/office/officeart/2005/8/layout/list1"/>
    <dgm:cxn modelId="{F15EEC9E-8134-41D8-B694-10FD7CF46A51}" type="presOf" srcId="{915AA402-11E4-415A-B001-DAC0417C2EF1}" destId="{5F80A873-552B-4704-B5D1-A885F2893D43}" srcOrd="0" destOrd="3" presId="urn:microsoft.com/office/officeart/2005/8/layout/list1"/>
    <dgm:cxn modelId="{86D392D3-0451-4255-97B3-C9637F64AD8A}" type="presOf" srcId="{99612E4B-75F3-4408-BB0F-2354E9AC403B}" destId="{B8738E35-7E2B-4C08-B6A2-69E9C1D94D3D}" srcOrd="0" destOrd="0" presId="urn:microsoft.com/office/officeart/2005/8/layout/list1"/>
    <dgm:cxn modelId="{3FFF26EA-A09A-41D2-A96D-1C262722E4AD}" srcId="{18B6E8E9-9FE1-4525-9DBF-47E4B4FAD1EF}" destId="{670C8AE6-D51E-4461-856B-702D424EAEBF}" srcOrd="2" destOrd="0" parTransId="{46CC2DE1-4DBE-495F-AC1D-03B026CE5AE2}" sibTransId="{37F61D92-D159-4B67-8995-96E60193B774}"/>
    <dgm:cxn modelId="{2DE8ECE0-3BF5-450F-A291-E2C9BE5E928F}" type="presOf" srcId="{99612E4B-75F3-4408-BB0F-2354E9AC403B}" destId="{3A5869B6-2660-477B-9977-9586CDA2CFB5}" srcOrd="1" destOrd="0" presId="urn:microsoft.com/office/officeart/2005/8/layout/list1"/>
    <dgm:cxn modelId="{AB59963A-E95E-4FA3-9450-7CCE71AC90F6}" type="presOf" srcId="{36E4D438-D480-4F17-9444-08715A4E8E1D}" destId="{AB06CCDD-0C72-44E3-AFAF-22B6D79F17E3}" srcOrd="0" destOrd="3" presId="urn:microsoft.com/office/officeart/2005/8/layout/list1"/>
    <dgm:cxn modelId="{A0B5792C-D90E-42E8-BCBB-B957B27D52F0}" type="presParOf" srcId="{6B259F27-617D-4204-A8F1-9A8DC8041D2D}" destId="{F85063B6-7DC1-4A1E-ADEC-E9ABF2DAEC6A}" srcOrd="0" destOrd="0" presId="urn:microsoft.com/office/officeart/2005/8/layout/list1"/>
    <dgm:cxn modelId="{4804AC58-74B5-4FB3-9D18-22BDED4583B3}" type="presParOf" srcId="{F85063B6-7DC1-4A1E-ADEC-E9ABF2DAEC6A}" destId="{B8738E35-7E2B-4C08-B6A2-69E9C1D94D3D}" srcOrd="0" destOrd="0" presId="urn:microsoft.com/office/officeart/2005/8/layout/list1"/>
    <dgm:cxn modelId="{BDBFDE65-D1AA-4414-87FB-32E888BC9F44}" type="presParOf" srcId="{F85063B6-7DC1-4A1E-ADEC-E9ABF2DAEC6A}" destId="{3A5869B6-2660-477B-9977-9586CDA2CFB5}" srcOrd="1" destOrd="0" presId="urn:microsoft.com/office/officeart/2005/8/layout/list1"/>
    <dgm:cxn modelId="{2F7B95E9-1EAB-47E2-86FB-77BAC873B4CD}" type="presParOf" srcId="{6B259F27-617D-4204-A8F1-9A8DC8041D2D}" destId="{94A422A3-D8FB-4C02-AAAA-9F9924A615F0}" srcOrd="1" destOrd="0" presId="urn:microsoft.com/office/officeart/2005/8/layout/list1"/>
    <dgm:cxn modelId="{8D050A22-FD1B-4249-B389-3B81C1B02E73}" type="presParOf" srcId="{6B259F27-617D-4204-A8F1-9A8DC8041D2D}" destId="{AB06CCDD-0C72-44E3-AFAF-22B6D79F17E3}" srcOrd="2" destOrd="0" presId="urn:microsoft.com/office/officeart/2005/8/layout/list1"/>
    <dgm:cxn modelId="{93355698-CCDA-42E2-9245-639554EE8016}" type="presParOf" srcId="{6B259F27-617D-4204-A8F1-9A8DC8041D2D}" destId="{620336EB-AE08-4773-B899-CFB4548DD37C}" srcOrd="3" destOrd="0" presId="urn:microsoft.com/office/officeart/2005/8/layout/list1"/>
    <dgm:cxn modelId="{20ABFDEF-AB16-4F1C-8420-C290C528B099}" type="presParOf" srcId="{6B259F27-617D-4204-A8F1-9A8DC8041D2D}" destId="{9226EBFB-C735-43E7-88C0-2272B214B572}" srcOrd="4" destOrd="0" presId="urn:microsoft.com/office/officeart/2005/8/layout/list1"/>
    <dgm:cxn modelId="{608ADAF8-DA71-4172-AD98-22DF83141855}" type="presParOf" srcId="{9226EBFB-C735-43E7-88C0-2272B214B572}" destId="{CFF71126-FF57-4298-A319-D5697A8ECB3A}" srcOrd="0" destOrd="0" presId="urn:microsoft.com/office/officeart/2005/8/layout/list1"/>
    <dgm:cxn modelId="{3EBAAFB5-7CFD-4E5E-9648-98E6FF2C76EE}" type="presParOf" srcId="{9226EBFB-C735-43E7-88C0-2272B214B572}" destId="{5FF3C744-886C-4AFE-A0D2-35DA4D5D796C}" srcOrd="1" destOrd="0" presId="urn:microsoft.com/office/officeart/2005/8/layout/list1"/>
    <dgm:cxn modelId="{2800B76A-83E2-4EE1-9741-109AF520CA20}" type="presParOf" srcId="{6B259F27-617D-4204-A8F1-9A8DC8041D2D}" destId="{4495580D-295B-45CA-A15E-F2C5CCBD5D0C}" srcOrd="5" destOrd="0" presId="urn:microsoft.com/office/officeart/2005/8/layout/list1"/>
    <dgm:cxn modelId="{6D24BD1A-3188-402E-94BC-0F969FC3E431}" type="presParOf" srcId="{6B259F27-617D-4204-A8F1-9A8DC8041D2D}" destId="{5F80A873-552B-4704-B5D1-A885F2893D43}" srcOrd="6" destOrd="0" presId="urn:microsoft.com/office/officeart/2005/8/layout/list1"/>
    <dgm:cxn modelId="{382F7FDE-C270-4534-A07C-2E7C5DDCDA73}" type="presParOf" srcId="{6B259F27-617D-4204-A8F1-9A8DC8041D2D}" destId="{AA641967-07E1-4A8C-AE00-9A0EFE2E091D}" srcOrd="7" destOrd="0" presId="urn:microsoft.com/office/officeart/2005/8/layout/list1"/>
    <dgm:cxn modelId="{43205765-4770-4833-9BDE-FADB6C75BD6E}" type="presParOf" srcId="{6B259F27-617D-4204-A8F1-9A8DC8041D2D}" destId="{06674F52-DB76-4C30-86B5-BC2DF7852012}" srcOrd="8" destOrd="0" presId="urn:microsoft.com/office/officeart/2005/8/layout/list1"/>
    <dgm:cxn modelId="{103FAE1D-B455-4DBE-B44E-27E667767B0E}" type="presParOf" srcId="{06674F52-DB76-4C30-86B5-BC2DF7852012}" destId="{21678934-567D-4A01-9251-1224DBF6C798}" srcOrd="0" destOrd="0" presId="urn:microsoft.com/office/officeart/2005/8/layout/list1"/>
    <dgm:cxn modelId="{3E5752FC-D2A1-46DF-A190-3DA6DD643883}" type="presParOf" srcId="{06674F52-DB76-4C30-86B5-BC2DF7852012}" destId="{3B229DB9-A29B-4A26-B77D-3BBD94F65902}" srcOrd="1" destOrd="0" presId="urn:microsoft.com/office/officeart/2005/8/layout/list1"/>
    <dgm:cxn modelId="{4033A07A-C8BD-439E-A878-E5BDD9E2FA2F}" type="presParOf" srcId="{6B259F27-617D-4204-A8F1-9A8DC8041D2D}" destId="{6273AB3E-30F4-4996-B971-ECEB05D13ECD}" srcOrd="9" destOrd="0" presId="urn:microsoft.com/office/officeart/2005/8/layout/list1"/>
    <dgm:cxn modelId="{011DC198-DCD3-4B7F-909C-6C4BCFBC74C3}" type="presParOf" srcId="{6B259F27-617D-4204-A8F1-9A8DC8041D2D}" destId="{D10BF3DA-ECF9-4DEA-8C1A-1516F26C915A}" srcOrd="10" destOrd="0" presId="urn:microsoft.com/office/officeart/2005/8/layout/list1"/>
    <dgm:cxn modelId="{45E4DC15-B1B2-4942-A3E4-A5682A23296B}" type="presParOf" srcId="{6B259F27-617D-4204-A8F1-9A8DC8041D2D}" destId="{F03E577B-1036-4FAA-B002-94B879C0EE52}" srcOrd="11" destOrd="0" presId="urn:microsoft.com/office/officeart/2005/8/layout/list1"/>
    <dgm:cxn modelId="{F63A8889-BB85-4326-A997-A04A4D9A7098}" type="presParOf" srcId="{6B259F27-617D-4204-A8F1-9A8DC8041D2D}" destId="{D6FC70FB-FAA8-4446-9A3C-C591FEC87451}" srcOrd="12" destOrd="0" presId="urn:microsoft.com/office/officeart/2005/8/layout/list1"/>
    <dgm:cxn modelId="{42555C36-950F-4AC5-B018-2F7C37C9C148}" type="presParOf" srcId="{D6FC70FB-FAA8-4446-9A3C-C591FEC87451}" destId="{E5430D0A-AA25-4D4F-A413-A09C0A8BBDCF}" srcOrd="0" destOrd="0" presId="urn:microsoft.com/office/officeart/2005/8/layout/list1"/>
    <dgm:cxn modelId="{D0C81CBC-1929-47A6-8279-F0B338EF2A52}" type="presParOf" srcId="{D6FC70FB-FAA8-4446-9A3C-C591FEC87451}" destId="{2464703D-E73D-4ED9-AA42-1363961601DE}" srcOrd="1" destOrd="0" presId="urn:microsoft.com/office/officeart/2005/8/layout/list1"/>
    <dgm:cxn modelId="{769553BB-92F7-489B-9092-984E5CDBC0BC}" type="presParOf" srcId="{6B259F27-617D-4204-A8F1-9A8DC8041D2D}" destId="{94E8BAFD-5A91-4521-98B5-D57B399A719C}" srcOrd="13" destOrd="0" presId="urn:microsoft.com/office/officeart/2005/8/layout/list1"/>
    <dgm:cxn modelId="{5F9B4E21-DB44-4820-AE43-0656FBA32873}" type="presParOf" srcId="{6B259F27-617D-4204-A8F1-9A8DC8041D2D}" destId="{BB1DF570-1B6E-4831-8B72-69E170DA5CA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6E8E9-9FE1-4525-9DBF-47E4B4FAD1E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99612E4B-75F3-4408-BB0F-2354E9AC403B}">
      <dgm:prSet phldrT="[Text]" custT="1"/>
      <dgm:spPr/>
      <dgm:t>
        <a:bodyPr/>
        <a:lstStyle/>
        <a:p>
          <a:pPr algn="ctr" rtl="0"/>
          <a:r>
            <a:rPr lang="fr-FR" sz="1200" b="0" i="0" u="none" baseline="0" dirty="0"/>
            <a:t>Les femmes dans la prise de décisions</a:t>
          </a:r>
          <a:endParaRPr lang="fr-FR" sz="1200" dirty="0"/>
        </a:p>
      </dgm:t>
    </dgm:pt>
    <dgm:pt modelId="{A3B9D920-3F94-4725-A003-357486711BC5}" type="parTrans" cxnId="{977F5564-1F09-4ADE-8200-E7F5C9418D1C}">
      <dgm:prSet/>
      <dgm:spPr/>
      <dgm:t>
        <a:bodyPr/>
        <a:lstStyle/>
        <a:p>
          <a:endParaRPr lang="fr-FR" sz="1200"/>
        </a:p>
      </dgm:t>
    </dgm:pt>
    <dgm:pt modelId="{FF03D4C0-FCEE-42E6-9D2E-5CBCB06A6C7A}" type="sibTrans" cxnId="{977F5564-1F09-4ADE-8200-E7F5C9418D1C}">
      <dgm:prSet/>
      <dgm:spPr/>
      <dgm:t>
        <a:bodyPr/>
        <a:lstStyle/>
        <a:p>
          <a:endParaRPr lang="fr-FR" sz="1200"/>
        </a:p>
      </dgm:t>
    </dgm:pt>
    <dgm:pt modelId="{3ABA820D-9B5E-4294-8277-C4BE03A06327}">
      <dgm:prSet phldrT="[Text]" custT="1"/>
      <dgm:spPr/>
      <dgm:t>
        <a:bodyPr/>
        <a:lstStyle/>
        <a:p>
          <a:pPr algn="l" rtl="0"/>
          <a:r>
            <a:rPr lang="fr-FR" sz="1050" b="0" i="1" u="none" baseline="0" dirty="0"/>
            <a:t>La plupart des interventions des donateurs et des </a:t>
          </a:r>
          <a:r>
            <a:rPr lang="fr-FR" sz="1050" b="0" i="1" u="none" baseline="0" dirty="0" err="1"/>
            <a:t>OSC</a:t>
          </a:r>
          <a:r>
            <a:rPr lang="fr-FR" sz="1050" b="0" i="1" u="none" baseline="0" dirty="0"/>
            <a:t> ont porté sur la formation et le soutien, et non sur la participation des femmes à la prise de décisions au niveau national ou sur une action visant les décideurs politiques</a:t>
          </a:r>
          <a:endParaRPr lang="fr-FR" sz="1050" i="1" dirty="0"/>
        </a:p>
      </dgm:t>
    </dgm:pt>
    <dgm:pt modelId="{27B3919D-D272-4D64-B5BA-2925B5947DCE}" type="parTrans" cxnId="{3368C983-337D-46A0-9465-D97103172306}">
      <dgm:prSet/>
      <dgm:spPr/>
      <dgm:t>
        <a:bodyPr/>
        <a:lstStyle/>
        <a:p>
          <a:endParaRPr lang="fr-FR" sz="1200"/>
        </a:p>
      </dgm:t>
    </dgm:pt>
    <dgm:pt modelId="{03CE975C-1686-49BC-9486-1D565AC5BE43}" type="sibTrans" cxnId="{3368C983-337D-46A0-9465-D97103172306}">
      <dgm:prSet/>
      <dgm:spPr/>
      <dgm:t>
        <a:bodyPr/>
        <a:lstStyle/>
        <a:p>
          <a:endParaRPr lang="fr-FR" sz="1200"/>
        </a:p>
      </dgm:t>
    </dgm:pt>
    <dgm:pt modelId="{EDCAAC63-24BC-4122-943F-62217895AB0F}">
      <dgm:prSet phldrT="[Text]" custT="1"/>
      <dgm:spPr/>
      <dgm:t>
        <a:bodyPr/>
        <a:lstStyle/>
        <a:p>
          <a:pPr algn="ctr" rtl="0"/>
          <a:r>
            <a:rPr lang="fr-FR" sz="1200" b="0" i="0" u="none" baseline="0" dirty="0"/>
            <a:t>Les femmes et </a:t>
          </a:r>
          <a:r>
            <a:rPr lang="fr-FR" sz="1200" b="0" i="0" u="none" baseline="0" dirty="0" smtClean="0"/>
            <a:t>l'</a:t>
          </a:r>
          <a:r>
            <a:rPr lang="fr-FR" sz="1200" b="0" i="0" u="none" baseline="0" dirty="0" err="1" smtClean="0"/>
            <a:t>éco-nomie</a:t>
          </a:r>
          <a:r>
            <a:rPr lang="fr-FR" sz="1200" b="0" i="0" u="none" baseline="0" dirty="0" smtClean="0"/>
            <a:t> </a:t>
          </a:r>
          <a:r>
            <a:rPr lang="fr-FR" sz="1200" b="0" i="0" u="none" baseline="0" dirty="0"/>
            <a:t>non </a:t>
          </a:r>
          <a:r>
            <a:rPr lang="fr-FR" sz="1200" b="0" i="0" u="none" baseline="0" dirty="0" smtClean="0"/>
            <a:t>structurée</a:t>
          </a:r>
          <a:endParaRPr lang="fr-FR" sz="1200" dirty="0"/>
        </a:p>
      </dgm:t>
    </dgm:pt>
    <dgm:pt modelId="{A58294C8-28EE-43E4-9335-266166D66888}" type="parTrans" cxnId="{E4E89512-E5C7-49F7-9360-063F1AEA172E}">
      <dgm:prSet/>
      <dgm:spPr/>
      <dgm:t>
        <a:bodyPr/>
        <a:lstStyle/>
        <a:p>
          <a:endParaRPr lang="fr-FR" sz="1200"/>
        </a:p>
      </dgm:t>
    </dgm:pt>
    <dgm:pt modelId="{E78F1A82-7673-497F-9559-B3A217611E3E}" type="sibTrans" cxnId="{E4E89512-E5C7-49F7-9360-063F1AEA172E}">
      <dgm:prSet/>
      <dgm:spPr/>
      <dgm:t>
        <a:bodyPr/>
        <a:lstStyle/>
        <a:p>
          <a:endParaRPr lang="fr-FR" sz="1200"/>
        </a:p>
      </dgm:t>
    </dgm:pt>
    <dgm:pt modelId="{670C8AE6-D51E-4461-856B-702D424EAEBF}">
      <dgm:prSet phldrT="[Text]" custT="1"/>
      <dgm:spPr/>
      <dgm:t>
        <a:bodyPr/>
        <a:lstStyle/>
        <a:p>
          <a:pPr algn="ctr" rtl="0"/>
          <a:r>
            <a:rPr lang="fr-FR" sz="1200" b="0" i="0" u="none" baseline="0" dirty="0"/>
            <a:t>La violence basée sur le genre</a:t>
          </a:r>
          <a:endParaRPr lang="fr-FR" sz="1200" dirty="0"/>
        </a:p>
      </dgm:t>
    </dgm:pt>
    <dgm:pt modelId="{46CC2DE1-4DBE-495F-AC1D-03B026CE5AE2}" type="parTrans" cxnId="{3FFF26EA-A09A-41D2-A96D-1C262722E4AD}">
      <dgm:prSet/>
      <dgm:spPr/>
      <dgm:t>
        <a:bodyPr/>
        <a:lstStyle/>
        <a:p>
          <a:endParaRPr lang="fr-FR" sz="1200"/>
        </a:p>
      </dgm:t>
    </dgm:pt>
    <dgm:pt modelId="{37F61D92-D159-4B67-8995-96E60193B774}" type="sibTrans" cxnId="{3FFF26EA-A09A-41D2-A96D-1C262722E4AD}">
      <dgm:prSet/>
      <dgm:spPr/>
      <dgm:t>
        <a:bodyPr/>
        <a:lstStyle/>
        <a:p>
          <a:endParaRPr lang="fr-FR" sz="1200"/>
        </a:p>
      </dgm:t>
    </dgm:pt>
    <dgm:pt modelId="{4DDAB2C8-673E-4FD3-9BDC-8459F4ECA3F4}">
      <dgm:prSet phldrT="[Text]" custT="1"/>
      <dgm:spPr/>
      <dgm:t>
        <a:bodyPr/>
        <a:lstStyle/>
        <a:p>
          <a:pPr algn="ctr" rtl="0"/>
          <a:r>
            <a:rPr lang="fr-FR" sz="1200" b="0" i="0" u="none" baseline="0" dirty="0"/>
            <a:t>La discrimination envers les filles</a:t>
          </a:r>
          <a:endParaRPr lang="fr-FR" sz="1200" dirty="0"/>
        </a:p>
      </dgm:t>
    </dgm:pt>
    <dgm:pt modelId="{8C3962DD-EC8C-4072-A55D-2AEF00CFF6E9}" type="parTrans" cxnId="{9878E450-47C1-4732-A91B-A0AECE84D634}">
      <dgm:prSet/>
      <dgm:spPr/>
      <dgm:t>
        <a:bodyPr/>
        <a:lstStyle/>
        <a:p>
          <a:endParaRPr lang="fr-FR" sz="1200"/>
        </a:p>
      </dgm:t>
    </dgm:pt>
    <dgm:pt modelId="{E47CAD02-4BB1-469D-856B-F96CBAA79743}" type="sibTrans" cxnId="{9878E450-47C1-4732-A91B-A0AECE84D634}">
      <dgm:prSet/>
      <dgm:spPr/>
      <dgm:t>
        <a:bodyPr/>
        <a:lstStyle/>
        <a:p>
          <a:endParaRPr lang="fr-FR" sz="1200"/>
        </a:p>
      </dgm:t>
    </dgm:pt>
    <dgm:pt modelId="{0FED7221-7E1C-4300-8A93-3CC29DAB32EA}">
      <dgm:prSet custT="1"/>
      <dgm:spPr/>
      <dgm:t>
        <a:bodyPr/>
        <a:lstStyle/>
        <a:p>
          <a:pPr algn="l" rtl="0"/>
          <a:r>
            <a:rPr lang="fr-FR" sz="1050" b="0" i="1" u="none" baseline="0" dirty="0"/>
            <a:t>Un certain nombre d'acteurs (surtout des ONG) s'intéressent aux femmes et aux problèmes économiques... MAIS il peu d'actions concernent l'égalité des sexes et l'économie non structurée ou répondent aux besoins de groupes vulnérables particuliers et défendent leurs droits.</a:t>
          </a:r>
        </a:p>
      </dgm:t>
    </dgm:pt>
    <dgm:pt modelId="{68C8E5CF-80F0-45F9-B4D2-A4AE8B95BD40}" type="parTrans" cxnId="{21383800-1C36-4935-8636-F11B91071DB7}">
      <dgm:prSet/>
      <dgm:spPr/>
      <dgm:t>
        <a:bodyPr/>
        <a:lstStyle/>
        <a:p>
          <a:endParaRPr lang="fr-FR" sz="1200"/>
        </a:p>
      </dgm:t>
    </dgm:pt>
    <dgm:pt modelId="{E7EB4106-103F-4D68-9A55-3586E41EAC1A}" type="sibTrans" cxnId="{21383800-1C36-4935-8636-F11B91071DB7}">
      <dgm:prSet/>
      <dgm:spPr/>
      <dgm:t>
        <a:bodyPr/>
        <a:lstStyle/>
        <a:p>
          <a:endParaRPr lang="fr-FR" sz="1200"/>
        </a:p>
      </dgm:t>
    </dgm:pt>
    <dgm:pt modelId="{C9F5A84C-26F3-4BB9-AAE4-653A7229E7B3}">
      <dgm:prSet phldrT="[Text]" custT="1"/>
      <dgm:spPr/>
      <dgm:t>
        <a:bodyPr/>
        <a:lstStyle/>
        <a:p>
          <a:pPr algn="l" rtl="0"/>
          <a:r>
            <a:rPr lang="fr-FR" sz="1050" b="0" i="1" u="none" baseline="0" dirty="0"/>
            <a:t>De plus vastes travaux en cours visent à sensibiliser à l'égalité des sexes, mais très peu au sex-ratio ; quelques ONG combattent la discrimination à l'égard des filles</a:t>
          </a:r>
          <a:endParaRPr lang="fr-FR" sz="1050" i="1" dirty="0"/>
        </a:p>
      </dgm:t>
    </dgm:pt>
    <dgm:pt modelId="{45171325-46AC-4DA3-BEB3-CCD68ECD0C17}" type="parTrans" cxnId="{402FBEA8-7E12-41F0-983E-B1B2208C6A19}">
      <dgm:prSet/>
      <dgm:spPr/>
      <dgm:t>
        <a:bodyPr/>
        <a:lstStyle/>
        <a:p>
          <a:endParaRPr lang="fr-FR" sz="1200"/>
        </a:p>
      </dgm:t>
    </dgm:pt>
    <dgm:pt modelId="{C4E058DD-F95C-4F60-B07F-64163EC7D607}" type="sibTrans" cxnId="{402FBEA8-7E12-41F0-983E-B1B2208C6A19}">
      <dgm:prSet/>
      <dgm:spPr/>
      <dgm:t>
        <a:bodyPr/>
        <a:lstStyle/>
        <a:p>
          <a:endParaRPr lang="fr-FR" sz="1200"/>
        </a:p>
      </dgm:t>
    </dgm:pt>
    <dgm:pt modelId="{E9183A65-768E-49D5-8D6E-22BBC9F5F1A2}">
      <dgm:prSet phldrT="[Text]" custT="1"/>
      <dgm:spPr/>
      <dgm:t>
        <a:bodyPr/>
        <a:lstStyle/>
        <a:p>
          <a:pPr algn="l" rtl="0"/>
          <a:r>
            <a:rPr lang="fr-FR" sz="1050" b="0" i="0" u="none" baseline="0" dirty="0"/>
            <a:t>L'</a:t>
          </a:r>
          <a:r>
            <a:rPr lang="fr-FR" sz="1050" b="1" i="0" u="none" baseline="0" dirty="0"/>
            <a:t>ONU</a:t>
          </a:r>
          <a:r>
            <a:rPr lang="fr-FR" sz="1050" b="0" i="0" u="none" baseline="0" dirty="0"/>
            <a:t> dispose d'un avantage comparatif qui repose sur les programmes existants, l'accès aux décideurs politiques, la base de recherche</a:t>
          </a:r>
          <a:endParaRPr lang="fr-FR" sz="1050" dirty="0"/>
        </a:p>
      </dgm:t>
    </dgm:pt>
    <dgm:pt modelId="{6FA076FC-0997-4A72-B585-C0CFF0D9E21B}" type="parTrans" cxnId="{3C469A6B-B605-472E-8CFE-50E615F537E5}">
      <dgm:prSet/>
      <dgm:spPr/>
      <dgm:t>
        <a:bodyPr/>
        <a:lstStyle/>
        <a:p>
          <a:endParaRPr lang="fr-FR" sz="1600"/>
        </a:p>
      </dgm:t>
    </dgm:pt>
    <dgm:pt modelId="{AEC51AE5-C199-4203-B853-D820D5C7C48F}" type="sibTrans" cxnId="{3C469A6B-B605-472E-8CFE-50E615F537E5}">
      <dgm:prSet/>
      <dgm:spPr/>
      <dgm:t>
        <a:bodyPr/>
        <a:lstStyle/>
        <a:p>
          <a:endParaRPr lang="fr-FR" sz="1600"/>
        </a:p>
      </dgm:t>
    </dgm:pt>
    <dgm:pt modelId="{C71F1C1D-EF82-4EBF-A225-EE31B9204EBC}">
      <dgm:prSet phldrT="[Text]" custT="1"/>
      <dgm:spPr/>
      <dgm:t>
        <a:bodyPr/>
        <a:lstStyle/>
        <a:p>
          <a:pPr algn="l" rtl="0"/>
          <a:r>
            <a:rPr lang="fr-FR" sz="1050" b="0" i="0" u="none" baseline="0" dirty="0"/>
            <a:t>La participation des femmes à la prise de décisions est une </a:t>
          </a:r>
          <a:r>
            <a:rPr lang="fr-FR" sz="1050" b="1" i="0" u="none" baseline="0" dirty="0"/>
            <a:t>priorité </a:t>
          </a:r>
          <a:r>
            <a:rPr lang="fr-FR" sz="1050" b="0" i="0" u="none" baseline="0" dirty="0"/>
            <a:t>à long terme </a:t>
          </a:r>
          <a:r>
            <a:rPr lang="fr-FR" sz="1050" b="1" i="0" u="none" baseline="0" dirty="0"/>
            <a:t>de l'ONU</a:t>
          </a:r>
          <a:r>
            <a:rPr lang="fr-FR" sz="1050" b="0" i="0" u="none" baseline="0" dirty="0"/>
            <a:t>, et nous lui apportons des connaissances mondiales et une étude comparative des meilleures pratiques</a:t>
          </a:r>
          <a:endParaRPr lang="fr-FR" sz="1050" dirty="0"/>
        </a:p>
      </dgm:t>
    </dgm:pt>
    <dgm:pt modelId="{20B927F4-EC98-4120-B3D6-DA43302A7B21}" type="parTrans" cxnId="{193B2DAB-7DC0-4ADC-83F7-553FE11B5826}">
      <dgm:prSet/>
      <dgm:spPr/>
      <dgm:t>
        <a:bodyPr/>
        <a:lstStyle/>
        <a:p>
          <a:endParaRPr lang="fr-FR" sz="1600"/>
        </a:p>
      </dgm:t>
    </dgm:pt>
    <dgm:pt modelId="{572B3B26-88E6-4D51-BD22-59824E1168CA}" type="sibTrans" cxnId="{193B2DAB-7DC0-4ADC-83F7-553FE11B5826}">
      <dgm:prSet/>
      <dgm:spPr/>
      <dgm:t>
        <a:bodyPr/>
        <a:lstStyle/>
        <a:p>
          <a:endParaRPr lang="fr-FR" sz="1600"/>
        </a:p>
      </dgm:t>
    </dgm:pt>
    <dgm:pt modelId="{2691BC53-1429-4D53-9FE9-97A4C78DAB86}">
      <dgm:prSet custT="1"/>
      <dgm:spPr/>
      <dgm:t>
        <a:bodyPr/>
        <a:lstStyle/>
        <a:p>
          <a:pPr algn="l" rtl="0"/>
          <a:r>
            <a:rPr lang="fr-FR" sz="1050" b="0" i="0" u="none" baseline="0" dirty="0"/>
            <a:t>L'</a:t>
          </a:r>
          <a:r>
            <a:rPr lang="fr-FR" sz="1050" b="1" i="0" u="none" baseline="0" dirty="0"/>
            <a:t>ONU</a:t>
          </a:r>
          <a:r>
            <a:rPr lang="fr-FR" sz="1050" b="0" i="0" u="none" baseline="0" dirty="0"/>
            <a:t> dispose d'un avantage comparatif en ce qui concerne les politiques et les données, c.-à-d. l'appui aux recherches et à l'analyse de données sensibles au genre ainsi que la mise en place de cadres juridiques favorables</a:t>
          </a:r>
        </a:p>
      </dgm:t>
    </dgm:pt>
    <dgm:pt modelId="{382414DB-68AE-4B37-842C-24C5BCD7B17B}" type="parTrans" cxnId="{87FC8263-2A79-4F7D-8241-706014D71952}">
      <dgm:prSet/>
      <dgm:spPr/>
      <dgm:t>
        <a:bodyPr/>
        <a:lstStyle/>
        <a:p>
          <a:endParaRPr lang="fr-FR" sz="1600"/>
        </a:p>
      </dgm:t>
    </dgm:pt>
    <dgm:pt modelId="{C7A4760D-09AE-4A1C-AE3D-89A66ECEDCD0}" type="sibTrans" cxnId="{87FC8263-2A79-4F7D-8241-706014D71952}">
      <dgm:prSet/>
      <dgm:spPr/>
      <dgm:t>
        <a:bodyPr/>
        <a:lstStyle/>
        <a:p>
          <a:endParaRPr lang="fr-FR" sz="1600"/>
        </a:p>
      </dgm:t>
    </dgm:pt>
    <dgm:pt modelId="{7173D507-1DF8-4F9C-97A5-DD76F8F71185}">
      <dgm:prSet custT="1"/>
      <dgm:spPr/>
      <dgm:t>
        <a:bodyPr/>
        <a:lstStyle/>
        <a:p>
          <a:pPr algn="l" rtl="0"/>
          <a:r>
            <a:rPr lang="fr-FR" sz="1050" b="0" i="0" u="none" baseline="0" dirty="0"/>
            <a:t>L'</a:t>
          </a:r>
          <a:r>
            <a:rPr lang="fr-FR" sz="1050" b="1" i="0" u="none" baseline="0" dirty="0"/>
            <a:t>ONU </a:t>
          </a:r>
          <a:r>
            <a:rPr lang="fr-FR" sz="1050" b="0" i="0" u="none" baseline="0" dirty="0"/>
            <a:t>est bien placé pour plaider la cause des plus vulnérables, soit les prostituées, les domestiques, etc.</a:t>
          </a:r>
        </a:p>
      </dgm:t>
    </dgm:pt>
    <dgm:pt modelId="{DF0BBF2B-BAAC-4587-8C9B-1754FEA34EFC}" type="parTrans" cxnId="{DD20BE7C-938E-4C39-9F59-452E3A95E0B2}">
      <dgm:prSet/>
      <dgm:spPr/>
      <dgm:t>
        <a:bodyPr/>
        <a:lstStyle/>
        <a:p>
          <a:endParaRPr lang="fr-FR" sz="1600"/>
        </a:p>
      </dgm:t>
    </dgm:pt>
    <dgm:pt modelId="{B515FB86-4DC3-45E1-A86E-256D128C94AB}" type="sibTrans" cxnId="{DD20BE7C-938E-4C39-9F59-452E3A95E0B2}">
      <dgm:prSet/>
      <dgm:spPr/>
      <dgm:t>
        <a:bodyPr/>
        <a:lstStyle/>
        <a:p>
          <a:endParaRPr lang="fr-FR" sz="1600"/>
        </a:p>
      </dgm:t>
    </dgm:pt>
    <dgm:pt modelId="{8AE7FAFF-0FFB-4EDB-B38D-3570A824E8CE}">
      <dgm:prSet phldrT="[Text]" custT="1"/>
      <dgm:spPr/>
      <dgm:t>
        <a:bodyPr/>
        <a:lstStyle/>
        <a:p>
          <a:pPr algn="l" rtl="0"/>
          <a:r>
            <a:rPr lang="fr-FR" sz="1050" b="0" i="1" u="none" baseline="0" dirty="0"/>
            <a:t>De nombreuses interventions en la matière, à savoir la sensibilisation, l'élaboration de cadres juridiques, l'appui en matière de données, des services directs et le soutien aux victimes</a:t>
          </a:r>
          <a:endParaRPr lang="fr-FR" sz="1050" i="1" dirty="0"/>
        </a:p>
      </dgm:t>
    </dgm:pt>
    <dgm:pt modelId="{99CD3308-2D0D-42CF-A605-154972B342C9}" type="parTrans" cxnId="{D4B81508-EBBB-499C-B25C-0C856DECCA77}">
      <dgm:prSet/>
      <dgm:spPr/>
      <dgm:t>
        <a:bodyPr/>
        <a:lstStyle/>
        <a:p>
          <a:endParaRPr lang="fr-FR" sz="1600"/>
        </a:p>
      </dgm:t>
    </dgm:pt>
    <dgm:pt modelId="{8B01CCBA-034D-469E-9875-477566AC7EAE}" type="sibTrans" cxnId="{D4B81508-EBBB-499C-B25C-0C856DECCA77}">
      <dgm:prSet/>
      <dgm:spPr/>
      <dgm:t>
        <a:bodyPr/>
        <a:lstStyle/>
        <a:p>
          <a:endParaRPr lang="fr-FR" sz="1600"/>
        </a:p>
      </dgm:t>
    </dgm:pt>
    <dgm:pt modelId="{426FE1F4-C11A-4291-BD4D-050542E176E9}">
      <dgm:prSet phldrT="[Text]" custT="1"/>
      <dgm:spPr/>
      <dgm:t>
        <a:bodyPr/>
        <a:lstStyle/>
        <a:p>
          <a:pPr algn="l" rtl="0"/>
          <a:r>
            <a:rPr lang="fr-FR" sz="1050" b="0" i="1" u="none" baseline="0" dirty="0"/>
            <a:t>MAIS davantage de coordination est nécessaire, certaines formes de violence basée sur le genre sont encore négligées</a:t>
          </a:r>
          <a:endParaRPr lang="fr-FR" sz="1050" i="1" dirty="0"/>
        </a:p>
      </dgm:t>
    </dgm:pt>
    <dgm:pt modelId="{696D5DBF-1E0E-46A3-BE94-D8F5C059A867}" type="parTrans" cxnId="{58DB792C-9287-45B8-950F-D8D22D03070F}">
      <dgm:prSet/>
      <dgm:spPr/>
      <dgm:t>
        <a:bodyPr/>
        <a:lstStyle/>
        <a:p>
          <a:endParaRPr lang="fr-FR" sz="1600"/>
        </a:p>
      </dgm:t>
    </dgm:pt>
    <dgm:pt modelId="{A293FD8F-1FAB-4F2E-9628-C3F790D14F79}" type="sibTrans" cxnId="{58DB792C-9287-45B8-950F-D8D22D03070F}">
      <dgm:prSet/>
      <dgm:spPr/>
      <dgm:t>
        <a:bodyPr/>
        <a:lstStyle/>
        <a:p>
          <a:endParaRPr lang="fr-FR" sz="1600"/>
        </a:p>
      </dgm:t>
    </dgm:pt>
    <dgm:pt modelId="{A69E4431-984F-42DF-B122-49826B8ED6BA}">
      <dgm:prSet phldrT="[Text]" custT="1"/>
      <dgm:spPr/>
      <dgm:t>
        <a:bodyPr/>
        <a:lstStyle/>
        <a:p>
          <a:pPr algn="l" rtl="0"/>
          <a:r>
            <a:rPr lang="fr-FR" sz="1050" b="0" i="0" u="none" baseline="0" dirty="0"/>
            <a:t>L'</a:t>
          </a:r>
          <a:r>
            <a:rPr lang="fr-FR" sz="1050" b="1" i="0" u="none" baseline="0" dirty="0"/>
            <a:t>ONU </a:t>
          </a:r>
          <a:r>
            <a:rPr lang="fr-FR" sz="1050" b="0" i="0" u="none" baseline="0" dirty="0"/>
            <a:t>doit jouer un rôle crucial, surtout dans le plaidoyer auprès des décideurs politiques, en rassemblant les partenaires à des fins de coordination.</a:t>
          </a:r>
          <a:endParaRPr lang="fr-FR" sz="1050" dirty="0"/>
        </a:p>
      </dgm:t>
    </dgm:pt>
    <dgm:pt modelId="{53BF9F53-E1D1-47E6-90ED-FC4FFA91DD41}" type="parTrans" cxnId="{FABD42FC-C8AA-4538-9542-1BBFCAECDC42}">
      <dgm:prSet/>
      <dgm:spPr/>
      <dgm:t>
        <a:bodyPr/>
        <a:lstStyle/>
        <a:p>
          <a:endParaRPr lang="fr-FR" sz="1600"/>
        </a:p>
      </dgm:t>
    </dgm:pt>
    <dgm:pt modelId="{0AEB2DEB-8D8B-4B14-B623-50A5B22477F6}" type="sibTrans" cxnId="{FABD42FC-C8AA-4538-9542-1BBFCAECDC42}">
      <dgm:prSet/>
      <dgm:spPr/>
      <dgm:t>
        <a:bodyPr/>
        <a:lstStyle/>
        <a:p>
          <a:endParaRPr lang="fr-FR" sz="1600"/>
        </a:p>
      </dgm:t>
    </dgm:pt>
    <dgm:pt modelId="{98608922-363F-4E2E-9384-1757953DD8A7}">
      <dgm:prSet phldrT="[Text]" custT="1"/>
      <dgm:spPr/>
      <dgm:t>
        <a:bodyPr/>
        <a:lstStyle/>
        <a:p>
          <a:pPr algn="l" rtl="0"/>
          <a:r>
            <a:rPr lang="fr-FR" sz="1050" b="0" i="0" u="none" baseline="0" dirty="0"/>
            <a:t>L'</a:t>
          </a:r>
          <a:r>
            <a:rPr lang="fr-FR" sz="1050" b="1" i="0" u="none" baseline="0" dirty="0"/>
            <a:t>ONU</a:t>
          </a:r>
          <a:r>
            <a:rPr lang="fr-FR" sz="1050" b="0" i="0" u="none" baseline="0" dirty="0"/>
            <a:t> peut appuyer l'amélioration des systèmes de gestion des données et la prise de décisions fondées sur des données probantes ET diriger de nouvelles interventions, c.-à-d. un minimum de services</a:t>
          </a:r>
          <a:endParaRPr lang="fr-FR" sz="1050" dirty="0"/>
        </a:p>
      </dgm:t>
    </dgm:pt>
    <dgm:pt modelId="{E9C58A11-C2B6-49D7-AE84-20D939A2D7FA}" type="parTrans" cxnId="{28021172-B623-4C48-83B4-B70D1422B091}">
      <dgm:prSet/>
      <dgm:spPr/>
      <dgm:t>
        <a:bodyPr/>
        <a:lstStyle/>
        <a:p>
          <a:endParaRPr lang="fr-FR" sz="1600"/>
        </a:p>
      </dgm:t>
    </dgm:pt>
    <dgm:pt modelId="{BFDDE661-A14B-44AC-85BB-EDAB6F6765EC}" type="sibTrans" cxnId="{28021172-B623-4C48-83B4-B70D1422B091}">
      <dgm:prSet/>
      <dgm:spPr/>
      <dgm:t>
        <a:bodyPr/>
        <a:lstStyle/>
        <a:p>
          <a:endParaRPr lang="fr-FR" sz="1600"/>
        </a:p>
      </dgm:t>
    </dgm:pt>
    <dgm:pt modelId="{4AA19BC8-887F-4C8F-AF85-C4AB56A94A9A}">
      <dgm:prSet phldrT="[Text]" custT="1"/>
      <dgm:spPr/>
      <dgm:t>
        <a:bodyPr/>
        <a:lstStyle/>
        <a:p>
          <a:pPr algn="l" rtl="0"/>
          <a:r>
            <a:rPr lang="fr-FR" sz="1050" b="0" i="0" u="none" baseline="0" dirty="0"/>
            <a:t>L'</a:t>
          </a:r>
          <a:r>
            <a:rPr lang="fr-FR" sz="1050" b="1" i="0" u="none" baseline="0" dirty="0"/>
            <a:t>ONU</a:t>
          </a:r>
          <a:r>
            <a:rPr lang="fr-FR" sz="1050" b="0" i="0" u="none" baseline="0" dirty="0"/>
            <a:t> contribue actuellement à l'amélioration des données concernant le </a:t>
          </a:r>
          <a:r>
            <a:rPr lang="fr-FR" sz="1050" b="0" i="0" u="none" baseline="0" dirty="0" err="1"/>
            <a:t>sex-ration</a:t>
          </a:r>
          <a:r>
            <a:rPr lang="fr-FR" sz="1050" b="0" i="0" u="none" baseline="0" dirty="0"/>
            <a:t> et la préférence accordée aux fils, et elle s'occupe de la discrimination basée sur le genre dans l'éducation</a:t>
          </a:r>
          <a:endParaRPr lang="fr-FR" sz="1050" dirty="0"/>
        </a:p>
      </dgm:t>
    </dgm:pt>
    <dgm:pt modelId="{56483527-10AE-44F3-BBFB-2A2833E1212A}" type="parTrans" cxnId="{C9B3EA10-A905-4A92-8A23-955F96D1D7FE}">
      <dgm:prSet/>
      <dgm:spPr/>
      <dgm:t>
        <a:bodyPr/>
        <a:lstStyle/>
        <a:p>
          <a:endParaRPr lang="fr-FR" sz="1600"/>
        </a:p>
      </dgm:t>
    </dgm:pt>
    <dgm:pt modelId="{574118AD-6EC1-4413-B3F6-2F37D2008F0F}" type="sibTrans" cxnId="{C9B3EA10-A905-4A92-8A23-955F96D1D7FE}">
      <dgm:prSet/>
      <dgm:spPr/>
      <dgm:t>
        <a:bodyPr/>
        <a:lstStyle/>
        <a:p>
          <a:endParaRPr lang="fr-FR" sz="1600"/>
        </a:p>
      </dgm:t>
    </dgm:pt>
    <dgm:pt modelId="{8D9AB073-63D8-4DB5-86EC-B6CBC9B24955}">
      <dgm:prSet phldrT="[Text]" custT="1"/>
      <dgm:spPr/>
      <dgm:t>
        <a:bodyPr/>
        <a:lstStyle/>
        <a:p>
          <a:pPr algn="l" rtl="0"/>
          <a:r>
            <a:rPr lang="fr-FR" sz="1050" b="0" i="0" u="none" baseline="0" dirty="0"/>
            <a:t>L'</a:t>
          </a:r>
          <a:r>
            <a:rPr lang="fr-FR" sz="1050" b="1" i="0" u="none" baseline="0" dirty="0"/>
            <a:t>ONU</a:t>
          </a:r>
          <a:r>
            <a:rPr lang="fr-FR" sz="1050" b="0" i="0" u="none" baseline="0" dirty="0"/>
            <a:t> est bien placée pour maintenir son soutien à la recherche et aux données, le plaidoyer auprès des décideurs politiques et le changement de comportement</a:t>
          </a:r>
          <a:endParaRPr lang="fr-FR" sz="1050" dirty="0"/>
        </a:p>
      </dgm:t>
    </dgm:pt>
    <dgm:pt modelId="{C513C39B-53CC-4A26-A9FD-767DA75AE0BB}" type="parTrans" cxnId="{DAA253BB-20C8-4B29-891B-7542CA3EFCFC}">
      <dgm:prSet/>
      <dgm:spPr/>
      <dgm:t>
        <a:bodyPr/>
        <a:lstStyle/>
        <a:p>
          <a:endParaRPr lang="fr-FR" sz="1600"/>
        </a:p>
      </dgm:t>
    </dgm:pt>
    <dgm:pt modelId="{41A5664B-790D-4FB8-BCB0-5C7DA27CBB8F}" type="sibTrans" cxnId="{DAA253BB-20C8-4B29-891B-7542CA3EFCFC}">
      <dgm:prSet/>
      <dgm:spPr/>
      <dgm:t>
        <a:bodyPr/>
        <a:lstStyle/>
        <a:p>
          <a:endParaRPr lang="fr-FR" sz="1600"/>
        </a:p>
      </dgm:t>
    </dgm:pt>
    <dgm:pt modelId="{728BE444-2703-4657-83ED-BA97E5491AE2}">
      <dgm:prSet phldrT="[Text]" custT="1"/>
      <dgm:spPr/>
      <dgm:t>
        <a:bodyPr/>
        <a:lstStyle/>
        <a:p>
          <a:pPr algn="l" rtl="0"/>
          <a:r>
            <a:rPr lang="fr-FR" sz="1050" b="0" i="0" u="none" baseline="0" dirty="0"/>
            <a:t>L'</a:t>
          </a:r>
          <a:r>
            <a:rPr lang="fr-FR" sz="1050" b="1" i="0" u="none" baseline="0" dirty="0"/>
            <a:t>ONU</a:t>
          </a:r>
          <a:r>
            <a:rPr lang="fr-FR" sz="1050" b="0" i="0" u="none" baseline="0" dirty="0"/>
            <a:t> a pour mission de faire en sorte que les personnes qui n'ont pas voix au chapitre puissent se faire entendre</a:t>
          </a:r>
          <a:endParaRPr lang="fr-FR" sz="1050" dirty="0"/>
        </a:p>
      </dgm:t>
    </dgm:pt>
    <dgm:pt modelId="{90BB2E42-2AC5-42BE-91C8-F0E5705DB597}" type="parTrans" cxnId="{7CFA8F64-6EB7-43BC-B915-45C0797C411B}">
      <dgm:prSet/>
      <dgm:spPr/>
      <dgm:t>
        <a:bodyPr/>
        <a:lstStyle/>
        <a:p>
          <a:endParaRPr lang="fr-FR" sz="1600"/>
        </a:p>
      </dgm:t>
    </dgm:pt>
    <dgm:pt modelId="{4A5F2A75-E604-47E6-A2EE-E123D3AB2BCC}" type="sibTrans" cxnId="{7CFA8F64-6EB7-43BC-B915-45C0797C411B}">
      <dgm:prSet/>
      <dgm:spPr/>
      <dgm:t>
        <a:bodyPr/>
        <a:lstStyle/>
        <a:p>
          <a:endParaRPr lang="fr-FR" sz="1600"/>
        </a:p>
      </dgm:t>
    </dgm:pt>
    <dgm:pt modelId="{0570CA76-FC14-4756-81EA-8A7BC05FE1A8}">
      <dgm:prSet phldrT="[Text]" custT="1"/>
      <dgm:spPr/>
      <dgm:t>
        <a:bodyPr/>
        <a:lstStyle/>
        <a:p>
          <a:pPr algn="l" rtl="0"/>
          <a:r>
            <a:rPr lang="fr-FR" sz="1050" b="0" i="0" u="none" baseline="0" dirty="0"/>
            <a:t>L'</a:t>
          </a:r>
          <a:r>
            <a:rPr lang="fr-FR" sz="1050" b="1" i="0" u="none" baseline="0" dirty="0"/>
            <a:t>ONU </a:t>
          </a:r>
          <a:r>
            <a:rPr lang="fr-FR" sz="1050" b="0" i="0" u="none" baseline="0" dirty="0"/>
            <a:t>doit jouer un rôle crucial dans la coordination des parties prenantes et du soutien</a:t>
          </a:r>
          <a:endParaRPr lang="fr-FR" sz="1050" dirty="0"/>
        </a:p>
      </dgm:t>
    </dgm:pt>
    <dgm:pt modelId="{1676A25E-F3C3-43CD-9FAE-C8629F83DF2F}" type="parTrans" cxnId="{41CE0256-81CC-44B8-B8AF-535218CEA814}">
      <dgm:prSet/>
      <dgm:spPr/>
      <dgm:t>
        <a:bodyPr/>
        <a:lstStyle/>
        <a:p>
          <a:endParaRPr lang="fr-FR" sz="1600"/>
        </a:p>
      </dgm:t>
    </dgm:pt>
    <dgm:pt modelId="{0F7E52B5-F551-448E-A7E2-1635748806D2}" type="sibTrans" cxnId="{41CE0256-81CC-44B8-B8AF-535218CEA814}">
      <dgm:prSet/>
      <dgm:spPr/>
      <dgm:t>
        <a:bodyPr/>
        <a:lstStyle/>
        <a:p>
          <a:endParaRPr lang="fr-FR" sz="1600"/>
        </a:p>
      </dgm:t>
    </dgm:pt>
    <dgm:pt modelId="{9C722328-FFA2-4819-B8D1-57B6C8A12757}">
      <dgm:prSet phldrT="[Text]" custT="1"/>
      <dgm:spPr/>
      <dgm:t>
        <a:bodyPr/>
        <a:lstStyle/>
        <a:p>
          <a:endParaRPr lang="fr-FR" sz="1100" i="1" dirty="0"/>
        </a:p>
      </dgm:t>
    </dgm:pt>
    <dgm:pt modelId="{2FF7A33E-5F52-4398-ADE1-BCC02938D97B}" type="parTrans" cxnId="{F97CD17D-C14E-4D3E-A346-4A7E23660CE1}">
      <dgm:prSet/>
      <dgm:spPr/>
      <dgm:t>
        <a:bodyPr/>
        <a:lstStyle/>
        <a:p>
          <a:endParaRPr lang="fr-FR" sz="1600"/>
        </a:p>
      </dgm:t>
    </dgm:pt>
    <dgm:pt modelId="{E32C99BD-E713-4E1A-B2BF-3C04D055BE13}" type="sibTrans" cxnId="{F97CD17D-C14E-4D3E-A346-4A7E23660CE1}">
      <dgm:prSet/>
      <dgm:spPr/>
      <dgm:t>
        <a:bodyPr/>
        <a:lstStyle/>
        <a:p>
          <a:endParaRPr lang="fr-FR" sz="1600"/>
        </a:p>
      </dgm:t>
    </dgm:pt>
    <dgm:pt modelId="{1BE4ABE9-508A-4094-8FB3-099716646DDB}">
      <dgm:prSet custT="1"/>
      <dgm:spPr/>
      <dgm:t>
        <a:bodyPr/>
        <a:lstStyle/>
        <a:p>
          <a:endParaRPr lang="fr-FR" sz="1100" b="0" baseline="0" dirty="0" smtClean="0"/>
        </a:p>
      </dgm:t>
    </dgm:pt>
    <dgm:pt modelId="{65CA8C88-1DDF-45DA-9950-AB7D6D0BC9CA}" type="parTrans" cxnId="{0BE10214-3124-493E-89D1-BA03C2DB7C82}">
      <dgm:prSet/>
      <dgm:spPr/>
      <dgm:t>
        <a:bodyPr/>
        <a:lstStyle/>
        <a:p>
          <a:endParaRPr lang="fr-FR" sz="1600"/>
        </a:p>
      </dgm:t>
    </dgm:pt>
    <dgm:pt modelId="{11C12E93-7DCA-46F2-AB51-B80224ECC658}" type="sibTrans" cxnId="{0BE10214-3124-493E-89D1-BA03C2DB7C82}">
      <dgm:prSet/>
      <dgm:spPr/>
      <dgm:t>
        <a:bodyPr/>
        <a:lstStyle/>
        <a:p>
          <a:endParaRPr lang="fr-FR" sz="1600"/>
        </a:p>
      </dgm:t>
    </dgm:pt>
    <dgm:pt modelId="{C864B7DA-9411-4B62-B1B0-31F9068CA9F5}">
      <dgm:prSet phldrT="[Text]" custT="1"/>
      <dgm:spPr/>
      <dgm:t>
        <a:bodyPr/>
        <a:lstStyle/>
        <a:p>
          <a:endParaRPr lang="fr-FR" sz="500" i="1" dirty="0"/>
        </a:p>
      </dgm:t>
    </dgm:pt>
    <dgm:pt modelId="{AB774C5F-5DC8-474D-B2AF-59810266ED65}" type="parTrans" cxnId="{4D2F80D5-11C5-40CB-8D6F-8E8C56C5CEE6}">
      <dgm:prSet/>
      <dgm:spPr/>
      <dgm:t>
        <a:bodyPr/>
        <a:lstStyle/>
        <a:p>
          <a:endParaRPr lang="fr-FR" sz="1600"/>
        </a:p>
      </dgm:t>
    </dgm:pt>
    <dgm:pt modelId="{2D6327EA-C031-48D4-8048-EB39D3E7E652}" type="sibTrans" cxnId="{4D2F80D5-11C5-40CB-8D6F-8E8C56C5CEE6}">
      <dgm:prSet/>
      <dgm:spPr/>
      <dgm:t>
        <a:bodyPr/>
        <a:lstStyle/>
        <a:p>
          <a:endParaRPr lang="fr-FR" sz="1600"/>
        </a:p>
      </dgm:t>
    </dgm:pt>
    <dgm:pt modelId="{203BF546-14E8-4D6B-B94E-48631BA69D96}">
      <dgm:prSet phldrT="[Text]" custT="1"/>
      <dgm:spPr/>
      <dgm:t>
        <a:bodyPr/>
        <a:lstStyle/>
        <a:p>
          <a:endParaRPr lang="fr-FR" sz="1050" dirty="0"/>
        </a:p>
      </dgm:t>
    </dgm:pt>
    <dgm:pt modelId="{B2D22ADC-55C7-4F87-9FB4-FAC82B2B8D0D}" type="parTrans" cxnId="{73F69C24-7F8A-4E81-80E7-C3B9234EF6C8}">
      <dgm:prSet/>
      <dgm:spPr/>
      <dgm:t>
        <a:bodyPr/>
        <a:lstStyle/>
        <a:p>
          <a:endParaRPr lang="fr-FR" sz="1600"/>
        </a:p>
      </dgm:t>
    </dgm:pt>
    <dgm:pt modelId="{5B4CB33E-A8AE-4850-A22E-97D18168FCC8}" type="sibTrans" cxnId="{73F69C24-7F8A-4E81-80E7-C3B9234EF6C8}">
      <dgm:prSet/>
      <dgm:spPr/>
      <dgm:t>
        <a:bodyPr/>
        <a:lstStyle/>
        <a:p>
          <a:endParaRPr lang="fr-FR" sz="1600"/>
        </a:p>
      </dgm:t>
    </dgm:pt>
    <dgm:pt modelId="{C5D18272-ABAC-4442-820B-D6484B0A0B24}" type="pres">
      <dgm:prSet presAssocID="{18B6E8E9-9FE1-4525-9DBF-47E4B4FAD1EF}" presName="Name0" presStyleCnt="0">
        <dgm:presLayoutVars>
          <dgm:dir/>
          <dgm:animLvl val="lvl"/>
          <dgm:resizeHandles val="exact"/>
        </dgm:presLayoutVars>
      </dgm:prSet>
      <dgm:spPr/>
      <dgm:t>
        <a:bodyPr/>
        <a:lstStyle/>
        <a:p>
          <a:endParaRPr lang="fr-FR"/>
        </a:p>
      </dgm:t>
    </dgm:pt>
    <dgm:pt modelId="{6313D3C3-E201-412B-AADB-02BB100B6752}" type="pres">
      <dgm:prSet presAssocID="{99612E4B-75F3-4408-BB0F-2354E9AC403B}" presName="composite" presStyleCnt="0"/>
      <dgm:spPr/>
    </dgm:pt>
    <dgm:pt modelId="{C7FB43A6-7772-4A94-B4DC-92BFB32D60A0}" type="pres">
      <dgm:prSet presAssocID="{99612E4B-75F3-4408-BB0F-2354E9AC403B}" presName="parTx" presStyleLbl="alignNode1" presStyleIdx="0" presStyleCnt="4" custScaleY="91204">
        <dgm:presLayoutVars>
          <dgm:chMax val="0"/>
          <dgm:chPref val="0"/>
          <dgm:bulletEnabled val="1"/>
        </dgm:presLayoutVars>
      </dgm:prSet>
      <dgm:spPr/>
      <dgm:t>
        <a:bodyPr/>
        <a:lstStyle/>
        <a:p>
          <a:endParaRPr lang="fr-FR"/>
        </a:p>
      </dgm:t>
    </dgm:pt>
    <dgm:pt modelId="{5E081B6C-51B8-4FE3-97D1-33217577F12A}" type="pres">
      <dgm:prSet presAssocID="{99612E4B-75F3-4408-BB0F-2354E9AC403B}" presName="desTx" presStyleLbl="alignAccFollowNode1" presStyleIdx="0" presStyleCnt="4">
        <dgm:presLayoutVars>
          <dgm:bulletEnabled val="1"/>
        </dgm:presLayoutVars>
      </dgm:prSet>
      <dgm:spPr/>
      <dgm:t>
        <a:bodyPr/>
        <a:lstStyle/>
        <a:p>
          <a:endParaRPr lang="fr-FR"/>
        </a:p>
      </dgm:t>
    </dgm:pt>
    <dgm:pt modelId="{77F56BE9-84D2-48B5-9121-FBAD2D3DFEDC}" type="pres">
      <dgm:prSet presAssocID="{FF03D4C0-FCEE-42E6-9D2E-5CBCB06A6C7A}" presName="space" presStyleCnt="0"/>
      <dgm:spPr/>
    </dgm:pt>
    <dgm:pt modelId="{4787C59A-3B19-4008-BC58-4DCD74FEE27C}" type="pres">
      <dgm:prSet presAssocID="{EDCAAC63-24BC-4122-943F-62217895AB0F}" presName="composite" presStyleCnt="0"/>
      <dgm:spPr/>
    </dgm:pt>
    <dgm:pt modelId="{2FA557D2-C185-482C-854E-15BF4D8E9855}" type="pres">
      <dgm:prSet presAssocID="{EDCAAC63-24BC-4122-943F-62217895AB0F}" presName="parTx" presStyleLbl="alignNode1" presStyleIdx="1" presStyleCnt="4" custScaleY="93273">
        <dgm:presLayoutVars>
          <dgm:chMax val="0"/>
          <dgm:chPref val="0"/>
          <dgm:bulletEnabled val="1"/>
        </dgm:presLayoutVars>
      </dgm:prSet>
      <dgm:spPr/>
      <dgm:t>
        <a:bodyPr/>
        <a:lstStyle/>
        <a:p>
          <a:endParaRPr lang="fr-FR"/>
        </a:p>
      </dgm:t>
    </dgm:pt>
    <dgm:pt modelId="{F07A8965-9008-4601-8BB3-7EB05C622402}" type="pres">
      <dgm:prSet presAssocID="{EDCAAC63-24BC-4122-943F-62217895AB0F}" presName="desTx" presStyleLbl="alignAccFollowNode1" presStyleIdx="1" presStyleCnt="4">
        <dgm:presLayoutVars>
          <dgm:bulletEnabled val="1"/>
        </dgm:presLayoutVars>
      </dgm:prSet>
      <dgm:spPr/>
      <dgm:t>
        <a:bodyPr/>
        <a:lstStyle/>
        <a:p>
          <a:endParaRPr lang="fr-FR"/>
        </a:p>
      </dgm:t>
    </dgm:pt>
    <dgm:pt modelId="{AD2F8EFB-5DAA-4DCA-A978-854A23439320}" type="pres">
      <dgm:prSet presAssocID="{E78F1A82-7673-497F-9559-B3A217611E3E}" presName="space" presStyleCnt="0"/>
      <dgm:spPr/>
    </dgm:pt>
    <dgm:pt modelId="{5C589E76-858D-4C16-8E99-DA5322BE1BA7}" type="pres">
      <dgm:prSet presAssocID="{670C8AE6-D51E-4461-856B-702D424EAEBF}" presName="composite" presStyleCnt="0"/>
      <dgm:spPr/>
    </dgm:pt>
    <dgm:pt modelId="{4DDEF231-BC70-46DE-BCF0-77D50258000D}" type="pres">
      <dgm:prSet presAssocID="{670C8AE6-D51E-4461-856B-702D424EAEBF}" presName="parTx" presStyleLbl="alignNode1" presStyleIdx="2" presStyleCnt="4">
        <dgm:presLayoutVars>
          <dgm:chMax val="0"/>
          <dgm:chPref val="0"/>
          <dgm:bulletEnabled val="1"/>
        </dgm:presLayoutVars>
      </dgm:prSet>
      <dgm:spPr/>
      <dgm:t>
        <a:bodyPr/>
        <a:lstStyle/>
        <a:p>
          <a:endParaRPr lang="fr-FR"/>
        </a:p>
      </dgm:t>
    </dgm:pt>
    <dgm:pt modelId="{8EB846F2-E9D6-4E1C-B8AB-AC640426F5B7}" type="pres">
      <dgm:prSet presAssocID="{670C8AE6-D51E-4461-856B-702D424EAEBF}" presName="desTx" presStyleLbl="alignAccFollowNode1" presStyleIdx="2" presStyleCnt="4">
        <dgm:presLayoutVars>
          <dgm:bulletEnabled val="1"/>
        </dgm:presLayoutVars>
      </dgm:prSet>
      <dgm:spPr/>
      <dgm:t>
        <a:bodyPr/>
        <a:lstStyle/>
        <a:p>
          <a:endParaRPr lang="fr-FR"/>
        </a:p>
      </dgm:t>
    </dgm:pt>
    <dgm:pt modelId="{6C631CEF-252F-459A-9569-4441B54C0B90}" type="pres">
      <dgm:prSet presAssocID="{37F61D92-D159-4B67-8995-96E60193B774}" presName="space" presStyleCnt="0"/>
      <dgm:spPr/>
    </dgm:pt>
    <dgm:pt modelId="{ECF9FF0E-4AE8-4FE9-89E2-E6B34665881C}" type="pres">
      <dgm:prSet presAssocID="{4DDAB2C8-673E-4FD3-9BDC-8459F4ECA3F4}" presName="composite" presStyleCnt="0"/>
      <dgm:spPr/>
    </dgm:pt>
    <dgm:pt modelId="{112B3F81-A3D7-4FA2-B349-B978EF1AACA2}" type="pres">
      <dgm:prSet presAssocID="{4DDAB2C8-673E-4FD3-9BDC-8459F4ECA3F4}" presName="parTx" presStyleLbl="alignNode1" presStyleIdx="3" presStyleCnt="4">
        <dgm:presLayoutVars>
          <dgm:chMax val="0"/>
          <dgm:chPref val="0"/>
          <dgm:bulletEnabled val="1"/>
        </dgm:presLayoutVars>
      </dgm:prSet>
      <dgm:spPr/>
      <dgm:t>
        <a:bodyPr/>
        <a:lstStyle/>
        <a:p>
          <a:endParaRPr lang="fr-FR"/>
        </a:p>
      </dgm:t>
    </dgm:pt>
    <dgm:pt modelId="{D1C14806-3CEE-426A-8442-048945ADE294}" type="pres">
      <dgm:prSet presAssocID="{4DDAB2C8-673E-4FD3-9BDC-8459F4ECA3F4}" presName="desTx" presStyleLbl="alignAccFollowNode1" presStyleIdx="3" presStyleCnt="4">
        <dgm:presLayoutVars>
          <dgm:bulletEnabled val="1"/>
        </dgm:presLayoutVars>
      </dgm:prSet>
      <dgm:spPr/>
      <dgm:t>
        <a:bodyPr/>
        <a:lstStyle/>
        <a:p>
          <a:endParaRPr lang="fr-FR"/>
        </a:p>
      </dgm:t>
    </dgm:pt>
  </dgm:ptLst>
  <dgm:cxnLst>
    <dgm:cxn modelId="{58DB792C-9287-45B8-950F-D8D22D03070F}" srcId="{670C8AE6-D51E-4461-856B-702D424EAEBF}" destId="{426FE1F4-C11A-4291-BD4D-050542E176E9}" srcOrd="1" destOrd="0" parTransId="{696D5DBF-1E0E-46A3-BE94-D8F5C059A867}" sibTransId="{A293FD8F-1FAB-4F2E-9628-C3F790D14F79}"/>
    <dgm:cxn modelId="{17B1859E-4142-44EB-B2A6-83578B05FC00}" type="presOf" srcId="{4DDAB2C8-673E-4FD3-9BDC-8459F4ECA3F4}" destId="{112B3F81-A3D7-4FA2-B349-B978EF1AACA2}" srcOrd="0" destOrd="0" presId="urn:microsoft.com/office/officeart/2005/8/layout/hList1"/>
    <dgm:cxn modelId="{87FC8263-2A79-4F7D-8241-706014D71952}" srcId="{EDCAAC63-24BC-4122-943F-62217895AB0F}" destId="{2691BC53-1429-4D53-9FE9-97A4C78DAB86}" srcOrd="2" destOrd="0" parTransId="{382414DB-68AE-4B37-842C-24C5BCD7B17B}" sibTransId="{C7A4760D-09AE-4A1C-AE3D-89A66ECEDCD0}"/>
    <dgm:cxn modelId="{68A7080F-CDCD-4B37-A83F-9BAFB828A8E4}" type="presOf" srcId="{426FE1F4-C11A-4291-BD4D-050542E176E9}" destId="{8EB846F2-E9D6-4E1C-B8AB-AC640426F5B7}" srcOrd="0" destOrd="1" presId="urn:microsoft.com/office/officeart/2005/8/layout/hList1"/>
    <dgm:cxn modelId="{51C9E840-2870-40C3-8865-9CD0DA2A68E2}" type="presOf" srcId="{E9183A65-768E-49D5-8D6E-22BBC9F5F1A2}" destId="{5E081B6C-51B8-4FE3-97D1-33217577F12A}" srcOrd="0" destOrd="2" presId="urn:microsoft.com/office/officeart/2005/8/layout/hList1"/>
    <dgm:cxn modelId="{07BE280A-EA1E-4508-AE5A-3C4818FDE305}" type="presOf" srcId="{0FED7221-7E1C-4300-8A93-3CC29DAB32EA}" destId="{F07A8965-9008-4601-8BB3-7EB05C622402}" srcOrd="0" destOrd="0" presId="urn:microsoft.com/office/officeart/2005/8/layout/hList1"/>
    <dgm:cxn modelId="{AEC56ED9-BEF7-4EB5-8AE9-0F479D9AC1B6}" type="presOf" srcId="{99612E4B-75F3-4408-BB0F-2354E9AC403B}" destId="{C7FB43A6-7772-4A94-B4DC-92BFB32D60A0}" srcOrd="0" destOrd="0" presId="urn:microsoft.com/office/officeart/2005/8/layout/hList1"/>
    <dgm:cxn modelId="{EC821CD2-9A86-4D3D-A0EC-3B8AFCC1A853}" type="presOf" srcId="{C864B7DA-9411-4B62-B1B0-31F9068CA9F5}" destId="{8EB846F2-E9D6-4E1C-B8AB-AC640426F5B7}" srcOrd="0" destOrd="2" presId="urn:microsoft.com/office/officeart/2005/8/layout/hList1"/>
    <dgm:cxn modelId="{41CE0256-81CC-44B8-B8AF-535218CEA814}" srcId="{99612E4B-75F3-4408-BB0F-2354E9AC403B}" destId="{0570CA76-FC14-4756-81EA-8A7BC05FE1A8}" srcOrd="4" destOrd="0" parTransId="{1676A25E-F3C3-43CD-9FAE-C8629F83DF2F}" sibTransId="{0F7E52B5-F551-448E-A7E2-1635748806D2}"/>
    <dgm:cxn modelId="{21383800-1C36-4935-8636-F11B91071DB7}" srcId="{EDCAAC63-24BC-4122-943F-62217895AB0F}" destId="{0FED7221-7E1C-4300-8A93-3CC29DAB32EA}" srcOrd="0" destOrd="0" parTransId="{68C8E5CF-80F0-45F9-B4D2-A4AE8B95BD40}" sibTransId="{E7EB4106-103F-4D68-9A55-3586E41EAC1A}"/>
    <dgm:cxn modelId="{73F69C24-7F8A-4E81-80E7-C3B9234EF6C8}" srcId="{4DDAB2C8-673E-4FD3-9BDC-8459F4ECA3F4}" destId="{203BF546-14E8-4D6B-B94E-48631BA69D96}" srcOrd="1" destOrd="0" parTransId="{B2D22ADC-55C7-4F87-9FB4-FAC82B2B8D0D}" sibTransId="{5B4CB33E-A8AE-4850-A22E-97D18168FCC8}"/>
    <dgm:cxn modelId="{C90B9AF2-D510-42BF-BE8B-C6A01B73BD02}" type="presOf" srcId="{4AA19BC8-887F-4C8F-AF85-C4AB56A94A9A}" destId="{D1C14806-3CEE-426A-8442-048945ADE294}" srcOrd="0" destOrd="2" presId="urn:microsoft.com/office/officeart/2005/8/layout/hList1"/>
    <dgm:cxn modelId="{3623FB7C-D54D-4F1B-9902-8D08C067C13A}" type="presOf" srcId="{EDCAAC63-24BC-4122-943F-62217895AB0F}" destId="{2FA557D2-C185-482C-854E-15BF4D8E9855}" srcOrd="0" destOrd="0" presId="urn:microsoft.com/office/officeart/2005/8/layout/hList1"/>
    <dgm:cxn modelId="{4D2F80D5-11C5-40CB-8D6F-8E8C56C5CEE6}" srcId="{670C8AE6-D51E-4461-856B-702D424EAEBF}" destId="{C864B7DA-9411-4B62-B1B0-31F9068CA9F5}" srcOrd="2" destOrd="0" parTransId="{AB774C5F-5DC8-474D-B2AF-59810266ED65}" sibTransId="{2D6327EA-C031-48D4-8048-EB39D3E7E652}"/>
    <dgm:cxn modelId="{4724E059-1900-4055-BFBE-3406F20D57AA}" type="presOf" srcId="{1BE4ABE9-508A-4094-8FB3-099716646DDB}" destId="{F07A8965-9008-4601-8BB3-7EB05C622402}" srcOrd="0" destOrd="1" presId="urn:microsoft.com/office/officeart/2005/8/layout/hList1"/>
    <dgm:cxn modelId="{9878E450-47C1-4732-A91B-A0AECE84D634}" srcId="{18B6E8E9-9FE1-4525-9DBF-47E4B4FAD1EF}" destId="{4DDAB2C8-673E-4FD3-9BDC-8459F4ECA3F4}" srcOrd="3" destOrd="0" parTransId="{8C3962DD-EC8C-4072-A55D-2AEF00CFF6E9}" sibTransId="{E47CAD02-4BB1-469D-856B-F96CBAA79743}"/>
    <dgm:cxn modelId="{470F232E-E7AC-4075-A2F2-987084AC3924}" type="presOf" srcId="{9C722328-FFA2-4819-B8D1-57B6C8A12757}" destId="{5E081B6C-51B8-4FE3-97D1-33217577F12A}" srcOrd="0" destOrd="1" presId="urn:microsoft.com/office/officeart/2005/8/layout/hList1"/>
    <dgm:cxn modelId="{7D3D0654-4A9E-4180-B685-68815928F4C9}" type="presOf" srcId="{8D9AB073-63D8-4DB5-86EC-B6CBC9B24955}" destId="{D1C14806-3CEE-426A-8442-048945ADE294}" srcOrd="0" destOrd="3" presId="urn:microsoft.com/office/officeart/2005/8/layout/hList1"/>
    <dgm:cxn modelId="{E4E89512-E5C7-49F7-9360-063F1AEA172E}" srcId="{18B6E8E9-9FE1-4525-9DBF-47E4B4FAD1EF}" destId="{EDCAAC63-24BC-4122-943F-62217895AB0F}" srcOrd="1" destOrd="0" parTransId="{A58294C8-28EE-43E4-9335-266166D66888}" sibTransId="{E78F1A82-7673-497F-9559-B3A217611E3E}"/>
    <dgm:cxn modelId="{3FFF26EA-A09A-41D2-A96D-1C262722E4AD}" srcId="{18B6E8E9-9FE1-4525-9DBF-47E4B4FAD1EF}" destId="{670C8AE6-D51E-4461-856B-702D424EAEBF}" srcOrd="2" destOrd="0" parTransId="{46CC2DE1-4DBE-495F-AC1D-03B026CE5AE2}" sibTransId="{37F61D92-D159-4B67-8995-96E60193B774}"/>
    <dgm:cxn modelId="{0F8E8843-2CCA-4593-AEBF-6F468719D319}" type="presOf" srcId="{7173D507-1DF8-4F9C-97A5-DD76F8F71185}" destId="{F07A8965-9008-4601-8BB3-7EB05C622402}" srcOrd="0" destOrd="3" presId="urn:microsoft.com/office/officeart/2005/8/layout/hList1"/>
    <dgm:cxn modelId="{F171EE37-E1CA-4FEB-9152-23522AC38E83}" type="presOf" srcId="{8AE7FAFF-0FFB-4EDB-B38D-3570A824E8CE}" destId="{8EB846F2-E9D6-4E1C-B8AB-AC640426F5B7}" srcOrd="0" destOrd="0" presId="urn:microsoft.com/office/officeart/2005/8/layout/hList1"/>
    <dgm:cxn modelId="{193B2DAB-7DC0-4ADC-83F7-553FE11B5826}" srcId="{99612E4B-75F3-4408-BB0F-2354E9AC403B}" destId="{C71F1C1D-EF82-4EBF-A225-EE31B9204EBC}" srcOrd="3" destOrd="0" parTransId="{20B927F4-EC98-4120-B3D6-DA43302A7B21}" sibTransId="{572B3B26-88E6-4D51-BD22-59824E1168CA}"/>
    <dgm:cxn modelId="{4E80F6B0-26C8-48A4-8F70-BFE9696567C4}" type="presOf" srcId="{3ABA820D-9B5E-4294-8277-C4BE03A06327}" destId="{5E081B6C-51B8-4FE3-97D1-33217577F12A}" srcOrd="0" destOrd="0" presId="urn:microsoft.com/office/officeart/2005/8/layout/hList1"/>
    <dgm:cxn modelId="{977F5564-1F09-4ADE-8200-E7F5C9418D1C}" srcId="{18B6E8E9-9FE1-4525-9DBF-47E4B4FAD1EF}" destId="{99612E4B-75F3-4408-BB0F-2354E9AC403B}" srcOrd="0" destOrd="0" parTransId="{A3B9D920-3F94-4725-A003-357486711BC5}" sibTransId="{FF03D4C0-FCEE-42E6-9D2E-5CBCB06A6C7A}"/>
    <dgm:cxn modelId="{EF0275F3-F80A-46A6-A2B1-59FB945C2851}" type="presOf" srcId="{203BF546-14E8-4D6B-B94E-48631BA69D96}" destId="{D1C14806-3CEE-426A-8442-048945ADE294}" srcOrd="0" destOrd="1" presId="urn:microsoft.com/office/officeart/2005/8/layout/hList1"/>
    <dgm:cxn modelId="{3368C983-337D-46A0-9465-D97103172306}" srcId="{99612E4B-75F3-4408-BB0F-2354E9AC403B}" destId="{3ABA820D-9B5E-4294-8277-C4BE03A06327}" srcOrd="0" destOrd="0" parTransId="{27B3919D-D272-4D64-B5BA-2925B5947DCE}" sibTransId="{03CE975C-1686-49BC-9486-1D565AC5BE43}"/>
    <dgm:cxn modelId="{8CFC099B-2FDC-45F6-9D45-4EE76426CBCE}" type="presOf" srcId="{18B6E8E9-9FE1-4525-9DBF-47E4B4FAD1EF}" destId="{C5D18272-ABAC-4442-820B-D6484B0A0B24}" srcOrd="0" destOrd="0" presId="urn:microsoft.com/office/officeart/2005/8/layout/hList1"/>
    <dgm:cxn modelId="{F7CF035E-9611-4DBD-B2C3-52226EAB8246}" type="presOf" srcId="{98608922-363F-4E2E-9384-1757953DD8A7}" destId="{8EB846F2-E9D6-4E1C-B8AB-AC640426F5B7}" srcOrd="0" destOrd="4" presId="urn:microsoft.com/office/officeart/2005/8/layout/hList1"/>
    <dgm:cxn modelId="{30DE7A9B-4114-4866-999D-81A28EC48AFF}" type="presOf" srcId="{0570CA76-FC14-4756-81EA-8A7BC05FE1A8}" destId="{5E081B6C-51B8-4FE3-97D1-33217577F12A}" srcOrd="0" destOrd="4" presId="urn:microsoft.com/office/officeart/2005/8/layout/hList1"/>
    <dgm:cxn modelId="{28021172-B623-4C48-83B4-B70D1422B091}" srcId="{670C8AE6-D51E-4461-856B-702D424EAEBF}" destId="{98608922-363F-4E2E-9384-1757953DD8A7}" srcOrd="4" destOrd="0" parTransId="{E9C58A11-C2B6-49D7-AE84-20D939A2D7FA}" sibTransId="{BFDDE661-A14B-44AC-85BB-EDAB6F6765EC}"/>
    <dgm:cxn modelId="{765F8723-9115-4183-8BF7-1A8A1D8A0728}" type="presOf" srcId="{C71F1C1D-EF82-4EBF-A225-EE31B9204EBC}" destId="{5E081B6C-51B8-4FE3-97D1-33217577F12A}" srcOrd="0" destOrd="3" presId="urn:microsoft.com/office/officeart/2005/8/layout/hList1"/>
    <dgm:cxn modelId="{402FBEA8-7E12-41F0-983E-B1B2208C6A19}" srcId="{4DDAB2C8-673E-4FD3-9BDC-8459F4ECA3F4}" destId="{C9F5A84C-26F3-4BB9-AAE4-653A7229E7B3}" srcOrd="0" destOrd="0" parTransId="{45171325-46AC-4DA3-BEB3-CCD68ECD0C17}" sibTransId="{C4E058DD-F95C-4F60-B07F-64163EC7D607}"/>
    <dgm:cxn modelId="{DD20BE7C-938E-4C39-9F59-452E3A95E0B2}" srcId="{EDCAAC63-24BC-4122-943F-62217895AB0F}" destId="{7173D507-1DF8-4F9C-97A5-DD76F8F71185}" srcOrd="3" destOrd="0" parTransId="{DF0BBF2B-BAAC-4587-8C9B-1754FEA34EFC}" sibTransId="{B515FB86-4DC3-45E1-A86E-256D128C94AB}"/>
    <dgm:cxn modelId="{C9B3EA10-A905-4A92-8A23-955F96D1D7FE}" srcId="{4DDAB2C8-673E-4FD3-9BDC-8459F4ECA3F4}" destId="{4AA19BC8-887F-4C8F-AF85-C4AB56A94A9A}" srcOrd="2" destOrd="0" parTransId="{56483527-10AE-44F3-BBFB-2A2833E1212A}" sibTransId="{574118AD-6EC1-4413-B3F6-2F37D2008F0F}"/>
    <dgm:cxn modelId="{FABD42FC-C8AA-4538-9542-1BBFCAECDC42}" srcId="{670C8AE6-D51E-4461-856B-702D424EAEBF}" destId="{A69E4431-984F-42DF-B122-49826B8ED6BA}" srcOrd="3" destOrd="0" parTransId="{53BF9F53-E1D1-47E6-90ED-FC4FFA91DD41}" sibTransId="{0AEB2DEB-8D8B-4B14-B623-50A5B22477F6}"/>
    <dgm:cxn modelId="{3C469A6B-B605-472E-8CFE-50E615F537E5}" srcId="{99612E4B-75F3-4408-BB0F-2354E9AC403B}" destId="{E9183A65-768E-49D5-8D6E-22BBC9F5F1A2}" srcOrd="2" destOrd="0" parTransId="{6FA076FC-0997-4A72-B585-C0CFF0D9E21B}" sibTransId="{AEC51AE5-C199-4203-B853-D820D5C7C48F}"/>
    <dgm:cxn modelId="{3D6C1D39-0952-4C24-A199-970A2BF8E80C}" type="presOf" srcId="{A69E4431-984F-42DF-B122-49826B8ED6BA}" destId="{8EB846F2-E9D6-4E1C-B8AB-AC640426F5B7}" srcOrd="0" destOrd="3" presId="urn:microsoft.com/office/officeart/2005/8/layout/hList1"/>
    <dgm:cxn modelId="{8323AC09-9218-45F3-849C-8AAB0A53C622}" type="presOf" srcId="{C9F5A84C-26F3-4BB9-AAE4-653A7229E7B3}" destId="{D1C14806-3CEE-426A-8442-048945ADE294}" srcOrd="0" destOrd="0" presId="urn:microsoft.com/office/officeart/2005/8/layout/hList1"/>
    <dgm:cxn modelId="{D4B81508-EBBB-499C-B25C-0C856DECCA77}" srcId="{670C8AE6-D51E-4461-856B-702D424EAEBF}" destId="{8AE7FAFF-0FFB-4EDB-B38D-3570A824E8CE}" srcOrd="0" destOrd="0" parTransId="{99CD3308-2D0D-42CF-A605-154972B342C9}" sibTransId="{8B01CCBA-034D-469E-9875-477566AC7EAE}"/>
    <dgm:cxn modelId="{2639AFEE-744E-4294-9106-0271CC0030C7}" type="presOf" srcId="{728BE444-2703-4657-83ED-BA97E5491AE2}" destId="{D1C14806-3CEE-426A-8442-048945ADE294}" srcOrd="0" destOrd="4" presId="urn:microsoft.com/office/officeart/2005/8/layout/hList1"/>
    <dgm:cxn modelId="{DAA253BB-20C8-4B29-891B-7542CA3EFCFC}" srcId="{4DDAB2C8-673E-4FD3-9BDC-8459F4ECA3F4}" destId="{8D9AB073-63D8-4DB5-86EC-B6CBC9B24955}" srcOrd="3" destOrd="0" parTransId="{C513C39B-53CC-4A26-A9FD-767DA75AE0BB}" sibTransId="{41A5664B-790D-4FB8-BCB0-5C7DA27CBB8F}"/>
    <dgm:cxn modelId="{7CFA8F64-6EB7-43BC-B915-45C0797C411B}" srcId="{4DDAB2C8-673E-4FD3-9BDC-8459F4ECA3F4}" destId="{728BE444-2703-4657-83ED-BA97E5491AE2}" srcOrd="4" destOrd="0" parTransId="{90BB2E42-2AC5-42BE-91C8-F0E5705DB597}" sibTransId="{4A5F2A75-E604-47E6-A2EE-E123D3AB2BCC}"/>
    <dgm:cxn modelId="{4D2D87A5-8975-4BCD-8ABC-A44D8C659F06}" type="presOf" srcId="{2691BC53-1429-4D53-9FE9-97A4C78DAB86}" destId="{F07A8965-9008-4601-8BB3-7EB05C622402}" srcOrd="0" destOrd="2" presId="urn:microsoft.com/office/officeart/2005/8/layout/hList1"/>
    <dgm:cxn modelId="{B98594FE-4F25-4D55-9778-9EDED7ECD5E1}" type="presOf" srcId="{670C8AE6-D51E-4461-856B-702D424EAEBF}" destId="{4DDEF231-BC70-46DE-BCF0-77D50258000D}" srcOrd="0" destOrd="0" presId="urn:microsoft.com/office/officeart/2005/8/layout/hList1"/>
    <dgm:cxn modelId="{0BE10214-3124-493E-89D1-BA03C2DB7C82}" srcId="{EDCAAC63-24BC-4122-943F-62217895AB0F}" destId="{1BE4ABE9-508A-4094-8FB3-099716646DDB}" srcOrd="1" destOrd="0" parTransId="{65CA8C88-1DDF-45DA-9950-AB7D6D0BC9CA}" sibTransId="{11C12E93-7DCA-46F2-AB51-B80224ECC658}"/>
    <dgm:cxn modelId="{F97CD17D-C14E-4D3E-A346-4A7E23660CE1}" srcId="{99612E4B-75F3-4408-BB0F-2354E9AC403B}" destId="{9C722328-FFA2-4819-B8D1-57B6C8A12757}" srcOrd="1" destOrd="0" parTransId="{2FF7A33E-5F52-4398-ADE1-BCC02938D97B}" sibTransId="{E32C99BD-E713-4E1A-B2BF-3C04D055BE13}"/>
    <dgm:cxn modelId="{09179B21-CE34-49A4-B5E7-037DA758E185}" type="presParOf" srcId="{C5D18272-ABAC-4442-820B-D6484B0A0B24}" destId="{6313D3C3-E201-412B-AADB-02BB100B6752}" srcOrd="0" destOrd="0" presId="urn:microsoft.com/office/officeart/2005/8/layout/hList1"/>
    <dgm:cxn modelId="{0E5AA68F-0919-40A0-A3A0-9152C9630860}" type="presParOf" srcId="{6313D3C3-E201-412B-AADB-02BB100B6752}" destId="{C7FB43A6-7772-4A94-B4DC-92BFB32D60A0}" srcOrd="0" destOrd="0" presId="urn:microsoft.com/office/officeart/2005/8/layout/hList1"/>
    <dgm:cxn modelId="{9BB3FA59-3684-4E9F-B76F-F838EDDA5321}" type="presParOf" srcId="{6313D3C3-E201-412B-AADB-02BB100B6752}" destId="{5E081B6C-51B8-4FE3-97D1-33217577F12A}" srcOrd="1" destOrd="0" presId="urn:microsoft.com/office/officeart/2005/8/layout/hList1"/>
    <dgm:cxn modelId="{9E3B84F9-6AF0-40E4-9F1F-4DBC5ECDA39B}" type="presParOf" srcId="{C5D18272-ABAC-4442-820B-D6484B0A0B24}" destId="{77F56BE9-84D2-48B5-9121-FBAD2D3DFEDC}" srcOrd="1" destOrd="0" presId="urn:microsoft.com/office/officeart/2005/8/layout/hList1"/>
    <dgm:cxn modelId="{23284369-5E59-4EEC-852D-E7B69402A396}" type="presParOf" srcId="{C5D18272-ABAC-4442-820B-D6484B0A0B24}" destId="{4787C59A-3B19-4008-BC58-4DCD74FEE27C}" srcOrd="2" destOrd="0" presId="urn:microsoft.com/office/officeart/2005/8/layout/hList1"/>
    <dgm:cxn modelId="{FC222068-EEF0-448D-B849-E4AF97847989}" type="presParOf" srcId="{4787C59A-3B19-4008-BC58-4DCD74FEE27C}" destId="{2FA557D2-C185-482C-854E-15BF4D8E9855}" srcOrd="0" destOrd="0" presId="urn:microsoft.com/office/officeart/2005/8/layout/hList1"/>
    <dgm:cxn modelId="{468F86B5-E924-4C16-A751-E1C298382D26}" type="presParOf" srcId="{4787C59A-3B19-4008-BC58-4DCD74FEE27C}" destId="{F07A8965-9008-4601-8BB3-7EB05C622402}" srcOrd="1" destOrd="0" presId="urn:microsoft.com/office/officeart/2005/8/layout/hList1"/>
    <dgm:cxn modelId="{95B46731-72AA-4094-9D67-C735C8F9EBCA}" type="presParOf" srcId="{C5D18272-ABAC-4442-820B-D6484B0A0B24}" destId="{AD2F8EFB-5DAA-4DCA-A978-854A23439320}" srcOrd="3" destOrd="0" presId="urn:microsoft.com/office/officeart/2005/8/layout/hList1"/>
    <dgm:cxn modelId="{7D4196E6-CF56-4808-9E50-4A666EB5D4FD}" type="presParOf" srcId="{C5D18272-ABAC-4442-820B-D6484B0A0B24}" destId="{5C589E76-858D-4C16-8E99-DA5322BE1BA7}" srcOrd="4" destOrd="0" presId="urn:microsoft.com/office/officeart/2005/8/layout/hList1"/>
    <dgm:cxn modelId="{ECC311F7-E787-40F7-BE7E-C2514518526B}" type="presParOf" srcId="{5C589E76-858D-4C16-8E99-DA5322BE1BA7}" destId="{4DDEF231-BC70-46DE-BCF0-77D50258000D}" srcOrd="0" destOrd="0" presId="urn:microsoft.com/office/officeart/2005/8/layout/hList1"/>
    <dgm:cxn modelId="{DE2B8940-1C4D-4927-BF43-0CBA32B7FC0D}" type="presParOf" srcId="{5C589E76-858D-4C16-8E99-DA5322BE1BA7}" destId="{8EB846F2-E9D6-4E1C-B8AB-AC640426F5B7}" srcOrd="1" destOrd="0" presId="urn:microsoft.com/office/officeart/2005/8/layout/hList1"/>
    <dgm:cxn modelId="{B2C72593-DFA2-4849-AA87-73169F25ACB8}" type="presParOf" srcId="{C5D18272-ABAC-4442-820B-D6484B0A0B24}" destId="{6C631CEF-252F-459A-9569-4441B54C0B90}" srcOrd="5" destOrd="0" presId="urn:microsoft.com/office/officeart/2005/8/layout/hList1"/>
    <dgm:cxn modelId="{3BB1948E-6DC1-4D83-AE58-F7499EFC6B1F}" type="presParOf" srcId="{C5D18272-ABAC-4442-820B-D6484B0A0B24}" destId="{ECF9FF0E-4AE8-4FE9-89E2-E6B34665881C}" srcOrd="6" destOrd="0" presId="urn:microsoft.com/office/officeart/2005/8/layout/hList1"/>
    <dgm:cxn modelId="{9DB9BA6C-0CF9-44CA-96CC-B3AF693295D3}" type="presParOf" srcId="{ECF9FF0E-4AE8-4FE9-89E2-E6B34665881C}" destId="{112B3F81-A3D7-4FA2-B349-B978EF1AACA2}" srcOrd="0" destOrd="0" presId="urn:microsoft.com/office/officeart/2005/8/layout/hList1"/>
    <dgm:cxn modelId="{41991A2B-9601-4F52-9183-94B27F70E496}" type="presParOf" srcId="{ECF9FF0E-4AE8-4FE9-89E2-E6B34665881C}" destId="{D1C14806-3CEE-426A-8442-048945ADE294}" srcOrd="1" destOrd="0" presId="urn:microsoft.com/office/officeart/2005/8/layout/hLis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7814C8-DBB4-443A-BFEE-CC5C455BE653}"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fr-FR"/>
        </a:p>
      </dgm:t>
    </dgm:pt>
    <dgm:pt modelId="{370B3A3C-1BEB-4FA3-94E5-4CEB2B828200}">
      <dgm:prSet phldrT="[Text]"/>
      <dgm:spPr/>
      <dgm:t>
        <a:bodyPr/>
        <a:lstStyle/>
        <a:p>
          <a:pPr algn="ctr" rtl="0"/>
          <a:r>
            <a:rPr lang="fr-FR" b="0" i="0" u="none" baseline="0" dirty="0"/>
            <a:t>Effet 1.2 : Les institutions créent des </a:t>
          </a:r>
          <a:r>
            <a:rPr lang="fr-FR" b="0" i="0" u="none" baseline="0" dirty="0" smtClean="0"/>
            <a:t>emplois décents </a:t>
          </a:r>
          <a:r>
            <a:rPr lang="fr-FR" b="0" i="0" u="none" baseline="0" dirty="0"/>
            <a:t>pour </a:t>
          </a:r>
          <a:r>
            <a:rPr lang="fr-FR" b="0" i="0" u="none" baseline="0" dirty="0" smtClean="0"/>
            <a:t>les </a:t>
          </a:r>
          <a:r>
            <a:rPr lang="fr-FR" b="0" i="0" u="none" baseline="0" dirty="0"/>
            <a:t>personnes en </a:t>
          </a:r>
          <a:r>
            <a:rPr lang="fr-FR" b="0" i="0" u="none" baseline="0" dirty="0" smtClean="0"/>
            <a:t>âge de </a:t>
          </a:r>
          <a:r>
            <a:rPr lang="fr-FR" b="0" i="0" u="none" baseline="0" dirty="0"/>
            <a:t>travailler, </a:t>
          </a:r>
          <a:r>
            <a:rPr lang="fr-FR" b="0" i="0" u="none" baseline="0" dirty="0" smtClean="0"/>
            <a:t>et en particulier les </a:t>
          </a:r>
          <a:r>
            <a:rPr lang="fr-FR" b="0" i="0" u="none" baseline="0" dirty="0"/>
            <a:t>plus vulnérables et </a:t>
          </a:r>
          <a:r>
            <a:rPr lang="fr-FR" b="0" i="0" u="none" baseline="0" dirty="0" smtClean="0"/>
            <a:t>défavorisées</a:t>
          </a:r>
          <a:r>
            <a:rPr lang="fr-FR" b="0" i="0" u="none" baseline="0" dirty="0"/>
            <a:t>, </a:t>
          </a:r>
          <a:r>
            <a:rPr lang="fr-FR" b="0" i="0" u="none" baseline="0" dirty="0" smtClean="0"/>
            <a:t>au profit de </a:t>
          </a:r>
          <a:r>
            <a:rPr lang="fr-FR" b="0" i="0" u="none" baseline="0" dirty="0"/>
            <a:t>la </a:t>
          </a:r>
          <a:r>
            <a:rPr lang="fr-FR" b="0" i="0" u="none" baseline="0" dirty="0" smtClean="0"/>
            <a:t>transformation </a:t>
          </a:r>
          <a:r>
            <a:rPr lang="fr-FR" b="0" i="0" u="none" baseline="0" dirty="0" err="1" smtClean="0"/>
            <a:t>socioéconomique</a:t>
          </a:r>
          <a:r>
            <a:rPr lang="fr-FR" b="0" i="0" u="none" baseline="0" dirty="0"/>
            <a:t> ;</a:t>
          </a:r>
        </a:p>
      </dgm:t>
    </dgm:pt>
    <dgm:pt modelId="{49E1EA7A-3D22-4DBB-A4E6-E487C0F9DECE}" type="parTrans" cxnId="{1508CA3A-C311-4F92-AD4C-F0E094837DCA}">
      <dgm:prSet/>
      <dgm:spPr/>
      <dgm:t>
        <a:bodyPr/>
        <a:lstStyle/>
        <a:p>
          <a:endParaRPr lang="fr-FR"/>
        </a:p>
      </dgm:t>
    </dgm:pt>
    <dgm:pt modelId="{917A4A98-42A1-4722-B4BA-B8A0C415AD8D}" type="sibTrans" cxnId="{1508CA3A-C311-4F92-AD4C-F0E094837DCA}">
      <dgm:prSet/>
      <dgm:spPr/>
      <dgm:t>
        <a:bodyPr/>
        <a:lstStyle/>
        <a:p>
          <a:endParaRPr lang="fr-FR"/>
        </a:p>
      </dgm:t>
    </dgm:pt>
    <dgm:pt modelId="{63D7DD28-460A-49C8-A332-CD2747579354}">
      <dgm:prSet phldrT="[Text]"/>
      <dgm:spPr/>
      <dgm:t>
        <a:bodyPr/>
        <a:lstStyle/>
        <a:p>
          <a:pPr algn="ctr" rtl="0"/>
          <a:r>
            <a:rPr lang="fr-FR" b="1" i="0" u="none" baseline="0" dirty="0"/>
            <a:t>Extrant 1.2.4 : </a:t>
          </a:r>
          <a:r>
            <a:rPr lang="fr-FR" b="0" i="0" u="none" baseline="0" dirty="0"/>
            <a:t>Les politiques relatives à l'emploi sont renforcées pour prévenir et contrer la discrimination et l'exploitation des travailleurs immigrés internes et externes et des autres groupes </a:t>
          </a:r>
          <a:r>
            <a:rPr lang="fr-FR" b="0" i="0" u="none" baseline="0" dirty="0" smtClean="0"/>
            <a:t>défavorisés </a:t>
          </a:r>
          <a:r>
            <a:rPr lang="fr-FR" b="0" i="0" u="none" baseline="0" dirty="0"/>
            <a:t>sur le marché du travail en raison de leur sexe, de leur séropositivité ou de leur handicap</a:t>
          </a:r>
        </a:p>
      </dgm:t>
    </dgm:pt>
    <dgm:pt modelId="{AE41DAEE-F538-4319-85DF-973AA65359FC}" type="parTrans" cxnId="{4C67E8A3-C35D-4B32-B441-82ABAF3A3359}">
      <dgm:prSet/>
      <dgm:spPr/>
      <dgm:t>
        <a:bodyPr/>
        <a:lstStyle/>
        <a:p>
          <a:endParaRPr lang="fr-FR"/>
        </a:p>
      </dgm:t>
    </dgm:pt>
    <dgm:pt modelId="{3BAB71EE-8975-4644-B289-82A82953E97E}" type="sibTrans" cxnId="{4C67E8A3-C35D-4B32-B441-82ABAF3A3359}">
      <dgm:prSet/>
      <dgm:spPr/>
      <dgm:t>
        <a:bodyPr/>
        <a:lstStyle/>
        <a:p>
          <a:endParaRPr lang="fr-FR"/>
        </a:p>
      </dgm:t>
    </dgm:pt>
    <dgm:pt modelId="{1B5A9AFC-712D-4E7F-B048-4F1C23127CE2}">
      <dgm:prSet phldrT="[Text]"/>
      <dgm:spPr/>
      <dgm:t>
        <a:bodyPr/>
        <a:lstStyle/>
        <a:p>
          <a:pPr algn="ctr" rtl="0"/>
          <a:r>
            <a:rPr lang="fr-FR" b="0" i="0" u="none" baseline="0" dirty="0"/>
            <a:t>Effet 1.3 : </a:t>
          </a:r>
          <a:r>
            <a:rPr lang="fr-FR" b="0" i="0" u="none" baseline="0" dirty="0" smtClean="0"/>
            <a:t>En partenariat avec le secteur privé et les communautés, les </a:t>
          </a:r>
          <a:r>
            <a:rPr lang="fr-FR" b="0" i="0" u="none" baseline="0" dirty="0"/>
            <a:t>principaux organismes nationaux et infranationaux ont </a:t>
          </a:r>
          <a:r>
            <a:rPr lang="fr-FR" b="0" i="0" u="none" baseline="0" dirty="0" smtClean="0"/>
            <a:t>mis en place des stratégies multisectorielles, des </a:t>
          </a:r>
          <a:r>
            <a:rPr lang="fr-FR" b="0" i="0" u="none" baseline="0" dirty="0"/>
            <a:t>mécanismes </a:t>
          </a:r>
          <a:r>
            <a:rPr lang="fr-FR" b="0" i="0" u="none" baseline="0" dirty="0" smtClean="0"/>
            <a:t>et des ressources, et en assurent le suivi, pour </a:t>
          </a:r>
          <a:r>
            <a:rPr lang="fr-FR" b="0" i="0" u="none" baseline="0" dirty="0"/>
            <a:t>appuyer l'application des conventions </a:t>
          </a:r>
          <a:r>
            <a:rPr lang="fr-FR" b="0" i="0" u="none" baseline="0" dirty="0" smtClean="0"/>
            <a:t>internationales pertinentes </a:t>
          </a:r>
          <a:r>
            <a:rPr lang="fr-FR" b="0" i="0" u="none" baseline="0" dirty="0"/>
            <a:t>et pour négocier efficacement l'adaptation aux changements climatiques, l'atténuation de leurs effets et la gestion du risque de catastrophes</a:t>
          </a:r>
        </a:p>
      </dgm:t>
    </dgm:pt>
    <dgm:pt modelId="{42CFAA84-6870-4828-9C0B-C9940820ACEC}" type="parTrans" cxnId="{B3C4A897-36AC-44D6-950D-58D49518A445}">
      <dgm:prSet/>
      <dgm:spPr/>
      <dgm:t>
        <a:bodyPr/>
        <a:lstStyle/>
        <a:p>
          <a:endParaRPr lang="fr-FR"/>
        </a:p>
      </dgm:t>
    </dgm:pt>
    <dgm:pt modelId="{1A62AE75-ECEB-4DDF-8E0E-D9FF2456F3EA}" type="sibTrans" cxnId="{B3C4A897-36AC-44D6-950D-58D49518A445}">
      <dgm:prSet/>
      <dgm:spPr/>
      <dgm:t>
        <a:bodyPr/>
        <a:lstStyle/>
        <a:p>
          <a:endParaRPr lang="fr-FR"/>
        </a:p>
      </dgm:t>
    </dgm:pt>
    <dgm:pt modelId="{A4001F82-0635-4B43-94B7-3EF0124EE28A}">
      <dgm:prSet phldrT="[Text]"/>
      <dgm:spPr/>
      <dgm:t>
        <a:bodyPr/>
        <a:lstStyle/>
        <a:p>
          <a:pPr algn="ctr" rtl="0"/>
          <a:r>
            <a:rPr lang="fr-FR" b="0" i="0" u="none" baseline="0" dirty="0"/>
            <a:t>Effet 2.2 : L'amélioration de la qualité et la gestion efficace d'un système de santé national global, notamment par la promotion et la protection de la santé, en mettant l'accent sur un accès plus équitable aux services de santé pour les plus vulnérables et les groupes les plus </a:t>
          </a:r>
          <a:r>
            <a:rPr lang="fr-FR" b="0" i="0" u="none" baseline="0" dirty="0" smtClean="0"/>
            <a:t>défavorisés</a:t>
          </a:r>
          <a:endParaRPr lang="fr-FR" b="0" i="0" u="none" baseline="0" dirty="0"/>
        </a:p>
      </dgm:t>
    </dgm:pt>
    <dgm:pt modelId="{C5F5EDF9-6BDA-4A2D-BC50-7502B45F13B9}" type="parTrans" cxnId="{34E7B5D8-1AF4-4640-9797-516C21E52D5C}">
      <dgm:prSet/>
      <dgm:spPr/>
      <dgm:t>
        <a:bodyPr/>
        <a:lstStyle/>
        <a:p>
          <a:endParaRPr lang="fr-FR"/>
        </a:p>
      </dgm:t>
    </dgm:pt>
    <dgm:pt modelId="{B7B9FD3D-B200-4435-B1E3-B4ABDFF02DE0}" type="sibTrans" cxnId="{34E7B5D8-1AF4-4640-9797-516C21E52D5C}">
      <dgm:prSet/>
      <dgm:spPr/>
      <dgm:t>
        <a:bodyPr/>
        <a:lstStyle/>
        <a:p>
          <a:endParaRPr lang="fr-FR"/>
        </a:p>
      </dgm:t>
    </dgm:pt>
    <dgm:pt modelId="{33F38680-AC71-4501-98C9-C4E6A461942B}">
      <dgm:prSet phldrT="[Text]"/>
      <dgm:spPr/>
      <dgm:t>
        <a:bodyPr/>
        <a:lstStyle/>
        <a:p>
          <a:pPr algn="ctr" rtl="0"/>
          <a:r>
            <a:rPr lang="fr-FR" b="1" i="0" u="none" baseline="0" dirty="0"/>
            <a:t>Extrant 2.2.4 : </a:t>
          </a:r>
          <a:r>
            <a:rPr lang="fr-FR" b="0" i="0" u="none" baseline="0" dirty="0"/>
            <a:t>Les capacités nationales et infranationales sont renforcées pour améliorer les données, et l'accès universel à un ensemble de services et de soins en matière de nutrition, de santé sexuelle et de la procréation, de santé des adolescentes, de santé maternelle, de néonatalogie et de pédiatrie, et le recours à ces soins et services, sont améliorés</a:t>
          </a:r>
          <a:endParaRPr lang="fr-FR" dirty="0"/>
        </a:p>
      </dgm:t>
    </dgm:pt>
    <dgm:pt modelId="{87FCD6F6-1BF6-45E4-BF57-910B741EB993}" type="parTrans" cxnId="{FC49F003-B3F8-4231-993B-D011EFB5213C}">
      <dgm:prSet/>
      <dgm:spPr/>
      <dgm:t>
        <a:bodyPr/>
        <a:lstStyle/>
        <a:p>
          <a:endParaRPr lang="fr-FR"/>
        </a:p>
      </dgm:t>
    </dgm:pt>
    <dgm:pt modelId="{0A3306F3-0F31-4F79-9835-26BA08372FC7}" type="sibTrans" cxnId="{FC49F003-B3F8-4231-993B-D011EFB5213C}">
      <dgm:prSet/>
      <dgm:spPr/>
      <dgm:t>
        <a:bodyPr/>
        <a:lstStyle/>
        <a:p>
          <a:endParaRPr lang="fr-FR"/>
        </a:p>
      </dgm:t>
    </dgm:pt>
    <dgm:pt modelId="{5FCCC718-6A53-4355-9F64-B744BF889743}">
      <dgm:prSet phldrT="[Text]"/>
      <dgm:spPr/>
      <dgm:t>
        <a:bodyPr/>
        <a:lstStyle/>
        <a:p>
          <a:pPr algn="ctr" rtl="0"/>
          <a:r>
            <a:rPr lang="fr-FR" b="1" i="0" u="none" baseline="0" dirty="0"/>
            <a:t>Extrant 1.3.2 :</a:t>
          </a:r>
          <a:r>
            <a:rPr lang="fr-FR" b="0" i="0" u="none" baseline="0" dirty="0"/>
            <a:t> La résistance aux risques naturels des groupes à risque et vulnérables est renforcée, et les dispositions des conventions internationales sur la gestion du risque de catastrophes pertinentes pour le pays sont appliquées</a:t>
          </a:r>
        </a:p>
      </dgm:t>
    </dgm:pt>
    <dgm:pt modelId="{C87F9885-0334-4657-9B2B-D33875637DEA}" type="parTrans" cxnId="{CEC63872-0084-4D67-B6C7-E299921D3163}">
      <dgm:prSet/>
      <dgm:spPr/>
      <dgm:t>
        <a:bodyPr/>
        <a:lstStyle/>
        <a:p>
          <a:endParaRPr lang="fr-FR"/>
        </a:p>
      </dgm:t>
    </dgm:pt>
    <dgm:pt modelId="{2DADFAB2-3654-485A-91EB-6EA0A057C3DA}" type="sibTrans" cxnId="{CEC63872-0084-4D67-B6C7-E299921D3163}">
      <dgm:prSet/>
      <dgm:spPr/>
      <dgm:t>
        <a:bodyPr/>
        <a:lstStyle/>
        <a:p>
          <a:endParaRPr lang="fr-FR"/>
        </a:p>
      </dgm:t>
    </dgm:pt>
    <dgm:pt modelId="{898CD2CE-1FBA-4CF2-B0B2-883DC7CC149E}">
      <dgm:prSet phldrT="[Text]"/>
      <dgm:spPr/>
      <dgm:t>
        <a:bodyPr/>
        <a:lstStyle/>
        <a:p>
          <a:pPr algn="ctr" rtl="0"/>
          <a:r>
            <a:rPr lang="fr-FR" b="1" i="0" u="none" baseline="0" dirty="0"/>
            <a:t>Extrant 1.3.4 : </a:t>
          </a:r>
          <a:r>
            <a:rPr lang="fr-FR" b="0" i="0" u="none" baseline="0" dirty="0"/>
            <a:t>Une stratégie nationale à long terme de lutte contre les effets des changements climatiques est opérationnelle ; elle repose sur la vision nationale du développement (</a:t>
          </a:r>
          <a:r>
            <a:rPr lang="fr-FR" b="0" i="0" u="none" baseline="0" dirty="0" err="1"/>
            <a:t>SEDS</a:t>
          </a:r>
          <a:r>
            <a:rPr lang="fr-FR" b="0" i="0" u="none" baseline="0" dirty="0"/>
            <a:t>) et s'appuie sur les résultats du Programme cible national.</a:t>
          </a:r>
        </a:p>
      </dgm:t>
    </dgm:pt>
    <dgm:pt modelId="{4E059E8C-5D7C-4866-AEEC-87A8B85E5605}" type="parTrans" cxnId="{71B38C26-806A-4137-9DD9-29DD444E891D}">
      <dgm:prSet/>
      <dgm:spPr/>
      <dgm:t>
        <a:bodyPr/>
        <a:lstStyle/>
        <a:p>
          <a:endParaRPr lang="fr-FR"/>
        </a:p>
      </dgm:t>
    </dgm:pt>
    <dgm:pt modelId="{9B418AAC-4D06-449B-82AE-020404D3F892}" type="sibTrans" cxnId="{71B38C26-806A-4137-9DD9-29DD444E891D}">
      <dgm:prSet/>
      <dgm:spPr/>
      <dgm:t>
        <a:bodyPr/>
        <a:lstStyle/>
        <a:p>
          <a:endParaRPr lang="fr-FR"/>
        </a:p>
      </dgm:t>
    </dgm:pt>
    <dgm:pt modelId="{0558B9B9-93B4-4B27-99D7-C247274DB6B6}">
      <dgm:prSet phldrT="[Text]"/>
      <dgm:spPr>
        <a:ln>
          <a:solidFill>
            <a:srgbClr val="C00000"/>
          </a:solidFill>
        </a:ln>
      </dgm:spPr>
      <dgm:t>
        <a:bodyPr/>
        <a:lstStyle/>
        <a:p>
          <a:pPr algn="ctr" rtl="0"/>
          <a:r>
            <a:rPr lang="fr-FR" b="0" i="0" u="none" baseline="0" dirty="0"/>
            <a:t>Effet 2.4 : En partenariat avec les communautés, les institutions nationales et infranationales luttent plus efficacement contre les inégalités par </a:t>
          </a:r>
          <a:r>
            <a:rPr lang="fr-FR" b="0" i="0" u="none" baseline="0" dirty="0" smtClean="0"/>
            <a:t>l'application </a:t>
          </a:r>
          <a:r>
            <a:rPr lang="fr-FR" b="0" i="0" u="none" baseline="0" dirty="0"/>
            <a:t>et </a:t>
          </a:r>
          <a:r>
            <a:rPr lang="fr-FR" b="0" i="0" u="none" baseline="0" dirty="0" smtClean="0"/>
            <a:t>le </a:t>
          </a:r>
          <a:r>
            <a:rPr lang="fr-FR" b="0" i="0" u="none" baseline="0" dirty="0"/>
            <a:t>suivi des lois, politiques et programmes qui promeuvent l'égalité des sexes et l'autonomisation des femmes, et d'une réponse efficace et durable au VIH/sida, atténuant ainsi la stigmatisation et la discrimination</a:t>
          </a:r>
        </a:p>
      </dgm:t>
    </dgm:pt>
    <dgm:pt modelId="{5BBB281F-C337-49B5-A7E1-EA1B05C6D9CD}" type="parTrans" cxnId="{2B82A690-69A3-48D4-90A6-5EB7835273C8}">
      <dgm:prSet/>
      <dgm:spPr/>
      <dgm:t>
        <a:bodyPr/>
        <a:lstStyle/>
        <a:p>
          <a:endParaRPr lang="fr-FR"/>
        </a:p>
      </dgm:t>
    </dgm:pt>
    <dgm:pt modelId="{83A11603-2D65-4DEC-A7BD-6FD1083B9EC5}" type="sibTrans" cxnId="{2B82A690-69A3-48D4-90A6-5EB7835273C8}">
      <dgm:prSet/>
      <dgm:spPr/>
      <dgm:t>
        <a:bodyPr/>
        <a:lstStyle/>
        <a:p>
          <a:endParaRPr lang="fr-FR"/>
        </a:p>
      </dgm:t>
    </dgm:pt>
    <dgm:pt modelId="{53828EFA-DCDB-45BF-9EDC-B9EB48147D53}">
      <dgm:prSet phldrT="[Text]"/>
      <dgm:spPr>
        <a:ln>
          <a:solidFill>
            <a:srgbClr val="C00000"/>
          </a:solidFill>
        </a:ln>
      </dgm:spPr>
      <dgm:t>
        <a:bodyPr/>
        <a:lstStyle/>
        <a:p>
          <a:pPr algn="ctr" rtl="0"/>
          <a:r>
            <a:rPr lang="fr-FR" b="1" i="0" u="none" baseline="0" dirty="0"/>
            <a:t>Extrant 2.4.3 : </a:t>
          </a:r>
          <a:r>
            <a:rPr lang="fr-FR" b="0" i="0" u="none" baseline="0" dirty="0"/>
            <a:t>Les cadres juridique et politique, programmes et pratiques liés au genre sont renforcés pour lutter efficacement contre l'inégalité entre les sexes et le manque d'équité, la discrimination sexiste et la violence basée sur le genre</a:t>
          </a:r>
        </a:p>
      </dgm:t>
    </dgm:pt>
    <dgm:pt modelId="{67AE798B-E75E-44A7-BEB2-F61E8AEB9D28}" type="parTrans" cxnId="{744E9D34-9AA9-42C1-8FF8-DAEE7237DD14}">
      <dgm:prSet/>
      <dgm:spPr>
        <a:ln>
          <a:solidFill>
            <a:srgbClr val="C00000"/>
          </a:solidFill>
        </a:ln>
      </dgm:spPr>
      <dgm:t>
        <a:bodyPr/>
        <a:lstStyle/>
        <a:p>
          <a:endParaRPr lang="fr-FR"/>
        </a:p>
      </dgm:t>
    </dgm:pt>
    <dgm:pt modelId="{888D5666-910D-4CDF-A8EF-6142FA1BE8AC}" type="sibTrans" cxnId="{744E9D34-9AA9-42C1-8FF8-DAEE7237DD14}">
      <dgm:prSet/>
      <dgm:spPr/>
      <dgm:t>
        <a:bodyPr/>
        <a:lstStyle/>
        <a:p>
          <a:endParaRPr lang="fr-FR"/>
        </a:p>
      </dgm:t>
    </dgm:pt>
    <dgm:pt modelId="{38F51A8F-D60A-4425-8FBF-25E1BB6D956D}">
      <dgm:prSet phldrT="[Text]"/>
      <dgm:spPr>
        <a:ln>
          <a:solidFill>
            <a:srgbClr val="C00000"/>
          </a:solidFill>
        </a:ln>
      </dgm:spPr>
      <dgm:t>
        <a:bodyPr/>
        <a:lstStyle/>
        <a:p>
          <a:pPr algn="ctr" rtl="0"/>
          <a:r>
            <a:rPr lang="fr-FR" b="1" i="0" u="none" baseline="0" dirty="0"/>
            <a:t>Extrant 2.4.4 : </a:t>
          </a:r>
          <a:r>
            <a:rPr lang="fr-FR" b="0" i="0" u="none" baseline="0" dirty="0"/>
            <a:t>Les mécanismes de coordination multisectorielle orientent efficacement la planification globale fondée sur les données probantes, la budgétisation et le </a:t>
          </a:r>
          <a:r>
            <a:rPr lang="fr-FR" b="0" i="0" u="none" baseline="0" dirty="0" err="1"/>
            <a:t>S&amp;E</a:t>
          </a:r>
          <a:r>
            <a:rPr lang="fr-FR" b="0" i="0" u="none" baseline="0" dirty="0"/>
            <a:t> afin de lutter durablement contre l'inégalité et le manque d'équité entre les sexes, la discrimination sexiste et la violence basée sur le genre</a:t>
          </a:r>
        </a:p>
      </dgm:t>
    </dgm:pt>
    <dgm:pt modelId="{78F8A29B-B9A1-4A9D-B185-DE0C4836E3FF}" type="parTrans" cxnId="{82095B75-7721-43A0-A8C5-F28F30671F7F}">
      <dgm:prSet/>
      <dgm:spPr>
        <a:ln>
          <a:solidFill>
            <a:srgbClr val="C00000"/>
          </a:solidFill>
        </a:ln>
      </dgm:spPr>
      <dgm:t>
        <a:bodyPr/>
        <a:lstStyle/>
        <a:p>
          <a:endParaRPr lang="fr-FR"/>
        </a:p>
      </dgm:t>
    </dgm:pt>
    <dgm:pt modelId="{F4F204FA-646B-4906-A7BB-18629EAC2DC6}" type="sibTrans" cxnId="{82095B75-7721-43A0-A8C5-F28F30671F7F}">
      <dgm:prSet/>
      <dgm:spPr/>
      <dgm:t>
        <a:bodyPr/>
        <a:lstStyle/>
        <a:p>
          <a:endParaRPr lang="fr-FR"/>
        </a:p>
      </dgm:t>
    </dgm:pt>
    <dgm:pt modelId="{338E17A1-1D6F-40C3-A49F-FA1E66FEAAF9}">
      <dgm:prSet phldrT="[Text]"/>
      <dgm:spPr/>
      <dgm:t>
        <a:bodyPr/>
        <a:lstStyle/>
        <a:p>
          <a:pPr algn="ctr" rtl="0"/>
          <a:r>
            <a:rPr lang="fr-FR" b="1" i="0" u="none" baseline="0" dirty="0"/>
            <a:t>Effet 3.1 :</a:t>
          </a:r>
          <a:r>
            <a:rPr lang="fr-FR" b="0" i="0" u="none" baseline="0" dirty="0"/>
            <a:t> Les organes élus sont </a:t>
          </a:r>
          <a:r>
            <a:rPr lang="fr-FR" b="0" i="0" u="none" baseline="0" dirty="0" smtClean="0"/>
            <a:t>plus aptes à </a:t>
          </a:r>
          <a:r>
            <a:rPr lang="fr-FR" b="0" i="0" u="none" baseline="0" dirty="0"/>
            <a:t>formuler des lois et </a:t>
          </a:r>
          <a:r>
            <a:rPr lang="fr-FR" b="0" i="0" u="none" baseline="0" dirty="0" smtClean="0"/>
            <a:t>à superviser la performance </a:t>
          </a:r>
          <a:r>
            <a:rPr lang="fr-FR" b="0" i="0" u="none" baseline="0" dirty="0"/>
            <a:t>des organismes de </a:t>
          </a:r>
          <a:r>
            <a:rPr lang="fr-FR" b="0" i="0" u="none" baseline="0" dirty="0" smtClean="0"/>
            <a:t>l'État, </a:t>
          </a:r>
          <a:r>
            <a:rPr lang="fr-FR" b="0" i="0" u="none" baseline="0" dirty="0"/>
            <a:t>et </a:t>
          </a:r>
          <a:r>
            <a:rPr lang="fr-FR" b="0" i="0" u="none" baseline="0" dirty="0" smtClean="0"/>
            <a:t>reflètent </a:t>
          </a:r>
          <a:r>
            <a:rPr lang="fr-FR" b="0" i="0" u="none" baseline="0" dirty="0"/>
            <a:t>les aspirations du peuple vietnamien, et en </a:t>
          </a:r>
          <a:r>
            <a:rPr lang="fr-FR" b="0" i="0" u="none" baseline="0" dirty="0" smtClean="0"/>
            <a:t>particulier celles </a:t>
          </a:r>
          <a:r>
            <a:rPr lang="fr-FR" b="0" i="0" u="none" baseline="0" dirty="0"/>
            <a:t>des femmes, des minorités ethniques et des autres groupes vulnérables et </a:t>
          </a:r>
          <a:r>
            <a:rPr lang="fr-FR" b="0" i="0" u="none" baseline="0" dirty="0" smtClean="0"/>
            <a:t>défavorisés</a:t>
          </a:r>
          <a:endParaRPr lang="fr-FR" b="0" i="0" u="none" baseline="0" dirty="0"/>
        </a:p>
      </dgm:t>
    </dgm:pt>
    <dgm:pt modelId="{2C895B8B-ED86-4AF5-919D-175DF662172D}" type="parTrans" cxnId="{94FA0A2C-39CB-4AEA-9194-785178BCD269}">
      <dgm:prSet/>
      <dgm:spPr/>
      <dgm:t>
        <a:bodyPr/>
        <a:lstStyle/>
        <a:p>
          <a:endParaRPr lang="fr-FR"/>
        </a:p>
      </dgm:t>
    </dgm:pt>
    <dgm:pt modelId="{0A1B01AA-38C2-403A-8A2C-2DA87D753FC1}" type="sibTrans" cxnId="{94FA0A2C-39CB-4AEA-9194-785178BCD269}">
      <dgm:prSet/>
      <dgm:spPr/>
      <dgm:t>
        <a:bodyPr/>
        <a:lstStyle/>
        <a:p>
          <a:endParaRPr lang="fr-FR"/>
        </a:p>
      </dgm:t>
    </dgm:pt>
    <dgm:pt modelId="{77AFE777-A05B-4039-B9AC-8C63DB1B2A67}">
      <dgm:prSet phldrT="[Text]"/>
      <dgm:spPr/>
      <dgm:t>
        <a:bodyPr/>
        <a:lstStyle/>
        <a:p>
          <a:pPr algn="ctr" rtl="0"/>
          <a:r>
            <a:rPr lang="fr-FR" b="1" i="0" u="none" baseline="0" dirty="0"/>
            <a:t>Extrant 3.1.1 : </a:t>
          </a:r>
          <a:r>
            <a:rPr lang="fr-FR" b="0" i="0" u="none" baseline="0" dirty="0"/>
            <a:t>Les organes élus profitent d'une meilleure acquisition de connaissances et d'une meilleure gestion des connaissances qui leur permettent d'accéder à des recherches et données de grande qualité afin d'orienter leur travail législatif</a:t>
          </a:r>
        </a:p>
      </dgm:t>
    </dgm:pt>
    <dgm:pt modelId="{C30FBFDB-71E8-41FA-A4F0-79D807D1D620}" type="parTrans" cxnId="{A1329D4C-C071-4F04-9B06-08DDD496D548}">
      <dgm:prSet/>
      <dgm:spPr/>
      <dgm:t>
        <a:bodyPr/>
        <a:lstStyle/>
        <a:p>
          <a:endParaRPr lang="fr-FR"/>
        </a:p>
      </dgm:t>
    </dgm:pt>
    <dgm:pt modelId="{CA0D45D5-880B-4912-A0F2-8E46FC859946}" type="sibTrans" cxnId="{A1329D4C-C071-4F04-9B06-08DDD496D548}">
      <dgm:prSet/>
      <dgm:spPr/>
      <dgm:t>
        <a:bodyPr/>
        <a:lstStyle/>
        <a:p>
          <a:endParaRPr lang="fr-FR"/>
        </a:p>
      </dgm:t>
    </dgm:pt>
    <dgm:pt modelId="{D4C753BC-2313-40BF-B876-FCBD2D9C482A}" type="pres">
      <dgm:prSet presAssocID="{617814C8-DBB4-443A-BFEE-CC5C455BE653}" presName="hierChild1" presStyleCnt="0">
        <dgm:presLayoutVars>
          <dgm:orgChart val="1"/>
          <dgm:chPref val="1"/>
          <dgm:dir/>
          <dgm:animOne val="branch"/>
          <dgm:animLvl val="lvl"/>
          <dgm:resizeHandles/>
        </dgm:presLayoutVars>
      </dgm:prSet>
      <dgm:spPr/>
      <dgm:t>
        <a:bodyPr/>
        <a:lstStyle/>
        <a:p>
          <a:endParaRPr lang="fr-FR"/>
        </a:p>
      </dgm:t>
    </dgm:pt>
    <dgm:pt modelId="{B8A70889-4C40-42E2-BD37-0BF86CEED92C}" type="pres">
      <dgm:prSet presAssocID="{370B3A3C-1BEB-4FA3-94E5-4CEB2B828200}" presName="hierRoot1" presStyleCnt="0">
        <dgm:presLayoutVars>
          <dgm:hierBranch val="init"/>
        </dgm:presLayoutVars>
      </dgm:prSet>
      <dgm:spPr/>
      <dgm:t>
        <a:bodyPr/>
        <a:lstStyle/>
        <a:p>
          <a:endParaRPr lang="fr-FR"/>
        </a:p>
      </dgm:t>
    </dgm:pt>
    <dgm:pt modelId="{F953FEC4-2F94-4DE7-9F49-754DCEDEE991}" type="pres">
      <dgm:prSet presAssocID="{370B3A3C-1BEB-4FA3-94E5-4CEB2B828200}" presName="rootComposite1" presStyleCnt="0"/>
      <dgm:spPr/>
      <dgm:t>
        <a:bodyPr/>
        <a:lstStyle/>
        <a:p>
          <a:endParaRPr lang="fr-FR"/>
        </a:p>
      </dgm:t>
    </dgm:pt>
    <dgm:pt modelId="{5EDE314C-71C1-49D0-8B15-F232814D59AE}" type="pres">
      <dgm:prSet presAssocID="{370B3A3C-1BEB-4FA3-94E5-4CEB2B828200}" presName="rootText1" presStyleLbl="node0" presStyleIdx="0" presStyleCnt="5" custScaleX="100431" custScaleY="287731">
        <dgm:presLayoutVars>
          <dgm:chPref val="3"/>
        </dgm:presLayoutVars>
      </dgm:prSet>
      <dgm:spPr/>
      <dgm:t>
        <a:bodyPr/>
        <a:lstStyle/>
        <a:p>
          <a:endParaRPr lang="fr-FR"/>
        </a:p>
      </dgm:t>
    </dgm:pt>
    <dgm:pt modelId="{2E2D8CF9-7B29-465B-8FE0-AD060625F656}" type="pres">
      <dgm:prSet presAssocID="{370B3A3C-1BEB-4FA3-94E5-4CEB2B828200}" presName="rootConnector1" presStyleLbl="node1" presStyleIdx="0" presStyleCnt="0"/>
      <dgm:spPr/>
      <dgm:t>
        <a:bodyPr/>
        <a:lstStyle/>
        <a:p>
          <a:endParaRPr lang="fr-FR"/>
        </a:p>
      </dgm:t>
    </dgm:pt>
    <dgm:pt modelId="{0F9D5AB5-25BF-4E50-8340-A7D8B6F77345}" type="pres">
      <dgm:prSet presAssocID="{370B3A3C-1BEB-4FA3-94E5-4CEB2B828200}" presName="hierChild2" presStyleCnt="0"/>
      <dgm:spPr/>
      <dgm:t>
        <a:bodyPr/>
        <a:lstStyle/>
        <a:p>
          <a:endParaRPr lang="fr-FR"/>
        </a:p>
      </dgm:t>
    </dgm:pt>
    <dgm:pt modelId="{910F17D2-4FCF-4F15-9853-C4048A719A5C}" type="pres">
      <dgm:prSet presAssocID="{AE41DAEE-F538-4319-85DF-973AA65359FC}" presName="Name37" presStyleLbl="parChTrans1D2" presStyleIdx="0" presStyleCnt="7"/>
      <dgm:spPr/>
      <dgm:t>
        <a:bodyPr/>
        <a:lstStyle/>
        <a:p>
          <a:endParaRPr lang="fr-FR"/>
        </a:p>
      </dgm:t>
    </dgm:pt>
    <dgm:pt modelId="{034C469E-16F9-4A1D-B242-65AEF2803954}" type="pres">
      <dgm:prSet presAssocID="{63D7DD28-460A-49C8-A332-CD2747579354}" presName="hierRoot2" presStyleCnt="0">
        <dgm:presLayoutVars>
          <dgm:hierBranch val="init"/>
        </dgm:presLayoutVars>
      </dgm:prSet>
      <dgm:spPr/>
      <dgm:t>
        <a:bodyPr/>
        <a:lstStyle/>
        <a:p>
          <a:endParaRPr lang="fr-FR"/>
        </a:p>
      </dgm:t>
    </dgm:pt>
    <dgm:pt modelId="{73EE5A42-010C-43AC-9028-EC0493E6FD0A}" type="pres">
      <dgm:prSet presAssocID="{63D7DD28-460A-49C8-A332-CD2747579354}" presName="rootComposite" presStyleCnt="0"/>
      <dgm:spPr/>
      <dgm:t>
        <a:bodyPr/>
        <a:lstStyle/>
        <a:p>
          <a:endParaRPr lang="fr-FR"/>
        </a:p>
      </dgm:t>
    </dgm:pt>
    <dgm:pt modelId="{A920B2B6-EA79-4C4B-8522-FFBB6199FBDD}" type="pres">
      <dgm:prSet presAssocID="{63D7DD28-460A-49C8-A332-CD2747579354}" presName="rootText" presStyleLbl="node2" presStyleIdx="0" presStyleCnt="7" custScaleX="100431" custScaleY="287731">
        <dgm:presLayoutVars>
          <dgm:chPref val="3"/>
        </dgm:presLayoutVars>
      </dgm:prSet>
      <dgm:spPr/>
      <dgm:t>
        <a:bodyPr/>
        <a:lstStyle/>
        <a:p>
          <a:endParaRPr lang="fr-FR"/>
        </a:p>
      </dgm:t>
    </dgm:pt>
    <dgm:pt modelId="{1ECE9E32-A6F8-41F0-A7E2-09DACAA8F73D}" type="pres">
      <dgm:prSet presAssocID="{63D7DD28-460A-49C8-A332-CD2747579354}" presName="rootConnector" presStyleLbl="node2" presStyleIdx="0" presStyleCnt="7"/>
      <dgm:spPr/>
      <dgm:t>
        <a:bodyPr/>
        <a:lstStyle/>
        <a:p>
          <a:endParaRPr lang="fr-FR"/>
        </a:p>
      </dgm:t>
    </dgm:pt>
    <dgm:pt modelId="{701CA68D-C6DA-4012-AF25-3B1A559A93B0}" type="pres">
      <dgm:prSet presAssocID="{63D7DD28-460A-49C8-A332-CD2747579354}" presName="hierChild4" presStyleCnt="0"/>
      <dgm:spPr/>
      <dgm:t>
        <a:bodyPr/>
        <a:lstStyle/>
        <a:p>
          <a:endParaRPr lang="fr-FR"/>
        </a:p>
      </dgm:t>
    </dgm:pt>
    <dgm:pt modelId="{5371C826-4E38-41FC-B051-74966747C2FA}" type="pres">
      <dgm:prSet presAssocID="{63D7DD28-460A-49C8-A332-CD2747579354}" presName="hierChild5" presStyleCnt="0"/>
      <dgm:spPr/>
      <dgm:t>
        <a:bodyPr/>
        <a:lstStyle/>
        <a:p>
          <a:endParaRPr lang="fr-FR"/>
        </a:p>
      </dgm:t>
    </dgm:pt>
    <dgm:pt modelId="{7E73AD04-A2AA-4B94-A0A5-938608525047}" type="pres">
      <dgm:prSet presAssocID="{370B3A3C-1BEB-4FA3-94E5-4CEB2B828200}" presName="hierChild3" presStyleCnt="0"/>
      <dgm:spPr/>
      <dgm:t>
        <a:bodyPr/>
        <a:lstStyle/>
        <a:p>
          <a:endParaRPr lang="fr-FR"/>
        </a:p>
      </dgm:t>
    </dgm:pt>
    <dgm:pt modelId="{30A1BAA5-0F63-4EBA-A174-34F96A8E8356}" type="pres">
      <dgm:prSet presAssocID="{1B5A9AFC-712D-4E7F-B048-4F1C23127CE2}" presName="hierRoot1" presStyleCnt="0">
        <dgm:presLayoutVars>
          <dgm:hierBranch val="init"/>
        </dgm:presLayoutVars>
      </dgm:prSet>
      <dgm:spPr/>
      <dgm:t>
        <a:bodyPr/>
        <a:lstStyle/>
        <a:p>
          <a:endParaRPr lang="fr-FR"/>
        </a:p>
      </dgm:t>
    </dgm:pt>
    <dgm:pt modelId="{B05CA21E-25CA-455A-8F46-8809487E5DA5}" type="pres">
      <dgm:prSet presAssocID="{1B5A9AFC-712D-4E7F-B048-4F1C23127CE2}" presName="rootComposite1" presStyleCnt="0"/>
      <dgm:spPr/>
      <dgm:t>
        <a:bodyPr/>
        <a:lstStyle/>
        <a:p>
          <a:endParaRPr lang="fr-FR"/>
        </a:p>
      </dgm:t>
    </dgm:pt>
    <dgm:pt modelId="{30ABEDF9-A942-4E26-974E-327384985FE5}" type="pres">
      <dgm:prSet presAssocID="{1B5A9AFC-712D-4E7F-B048-4F1C23127CE2}" presName="rootText1" presStyleLbl="node0" presStyleIdx="1" presStyleCnt="5" custScaleX="100431" custScaleY="287731">
        <dgm:presLayoutVars>
          <dgm:chPref val="3"/>
        </dgm:presLayoutVars>
      </dgm:prSet>
      <dgm:spPr/>
      <dgm:t>
        <a:bodyPr/>
        <a:lstStyle/>
        <a:p>
          <a:endParaRPr lang="fr-FR"/>
        </a:p>
      </dgm:t>
    </dgm:pt>
    <dgm:pt modelId="{2493F286-3FEE-4645-9603-216BCD778A2B}" type="pres">
      <dgm:prSet presAssocID="{1B5A9AFC-712D-4E7F-B048-4F1C23127CE2}" presName="rootConnector1" presStyleLbl="node1" presStyleIdx="0" presStyleCnt="0"/>
      <dgm:spPr/>
      <dgm:t>
        <a:bodyPr/>
        <a:lstStyle/>
        <a:p>
          <a:endParaRPr lang="fr-FR"/>
        </a:p>
      </dgm:t>
    </dgm:pt>
    <dgm:pt modelId="{70802867-B072-45AD-8845-A62F1C8F4705}" type="pres">
      <dgm:prSet presAssocID="{1B5A9AFC-712D-4E7F-B048-4F1C23127CE2}" presName="hierChild2" presStyleCnt="0"/>
      <dgm:spPr/>
      <dgm:t>
        <a:bodyPr/>
        <a:lstStyle/>
        <a:p>
          <a:endParaRPr lang="fr-FR"/>
        </a:p>
      </dgm:t>
    </dgm:pt>
    <dgm:pt modelId="{934B5EC0-0800-45E1-8350-BA89AAD36051}" type="pres">
      <dgm:prSet presAssocID="{C87F9885-0334-4657-9B2B-D33875637DEA}" presName="Name37" presStyleLbl="parChTrans1D2" presStyleIdx="1" presStyleCnt="7"/>
      <dgm:spPr/>
      <dgm:t>
        <a:bodyPr/>
        <a:lstStyle/>
        <a:p>
          <a:endParaRPr lang="fr-FR"/>
        </a:p>
      </dgm:t>
    </dgm:pt>
    <dgm:pt modelId="{31B41C8A-C110-4D30-98C6-8958A2463330}" type="pres">
      <dgm:prSet presAssocID="{5FCCC718-6A53-4355-9F64-B744BF889743}" presName="hierRoot2" presStyleCnt="0">
        <dgm:presLayoutVars>
          <dgm:hierBranch val="init"/>
        </dgm:presLayoutVars>
      </dgm:prSet>
      <dgm:spPr/>
      <dgm:t>
        <a:bodyPr/>
        <a:lstStyle/>
        <a:p>
          <a:endParaRPr lang="fr-FR"/>
        </a:p>
      </dgm:t>
    </dgm:pt>
    <dgm:pt modelId="{DC7BABB6-7C73-4E21-B056-B00F6B619D01}" type="pres">
      <dgm:prSet presAssocID="{5FCCC718-6A53-4355-9F64-B744BF889743}" presName="rootComposite" presStyleCnt="0"/>
      <dgm:spPr/>
      <dgm:t>
        <a:bodyPr/>
        <a:lstStyle/>
        <a:p>
          <a:endParaRPr lang="fr-FR"/>
        </a:p>
      </dgm:t>
    </dgm:pt>
    <dgm:pt modelId="{CA46EF15-0A83-4E93-AA30-9E1F9DA755A3}" type="pres">
      <dgm:prSet presAssocID="{5FCCC718-6A53-4355-9F64-B744BF889743}" presName="rootText" presStyleLbl="node2" presStyleIdx="1" presStyleCnt="7" custScaleX="100431" custScaleY="287731">
        <dgm:presLayoutVars>
          <dgm:chPref val="3"/>
        </dgm:presLayoutVars>
      </dgm:prSet>
      <dgm:spPr/>
      <dgm:t>
        <a:bodyPr/>
        <a:lstStyle/>
        <a:p>
          <a:endParaRPr lang="fr-FR"/>
        </a:p>
      </dgm:t>
    </dgm:pt>
    <dgm:pt modelId="{82B9FAEF-5682-4A58-99D6-64045BAA37C1}" type="pres">
      <dgm:prSet presAssocID="{5FCCC718-6A53-4355-9F64-B744BF889743}" presName="rootConnector" presStyleLbl="node2" presStyleIdx="1" presStyleCnt="7"/>
      <dgm:spPr/>
      <dgm:t>
        <a:bodyPr/>
        <a:lstStyle/>
        <a:p>
          <a:endParaRPr lang="fr-FR"/>
        </a:p>
      </dgm:t>
    </dgm:pt>
    <dgm:pt modelId="{7874350B-D795-4CAB-8579-6D94CB2D1F1D}" type="pres">
      <dgm:prSet presAssocID="{5FCCC718-6A53-4355-9F64-B744BF889743}" presName="hierChild4" presStyleCnt="0"/>
      <dgm:spPr/>
      <dgm:t>
        <a:bodyPr/>
        <a:lstStyle/>
        <a:p>
          <a:endParaRPr lang="fr-FR"/>
        </a:p>
      </dgm:t>
    </dgm:pt>
    <dgm:pt modelId="{9374C4C4-9079-4A98-B95E-94A9459D4630}" type="pres">
      <dgm:prSet presAssocID="{5FCCC718-6A53-4355-9F64-B744BF889743}" presName="hierChild5" presStyleCnt="0"/>
      <dgm:spPr/>
      <dgm:t>
        <a:bodyPr/>
        <a:lstStyle/>
        <a:p>
          <a:endParaRPr lang="fr-FR"/>
        </a:p>
      </dgm:t>
    </dgm:pt>
    <dgm:pt modelId="{E442A4A4-72E5-4D8B-AAAF-08B5EF940562}" type="pres">
      <dgm:prSet presAssocID="{4E059E8C-5D7C-4866-AEEC-87A8B85E5605}" presName="Name37" presStyleLbl="parChTrans1D2" presStyleIdx="2" presStyleCnt="7"/>
      <dgm:spPr/>
      <dgm:t>
        <a:bodyPr/>
        <a:lstStyle/>
        <a:p>
          <a:endParaRPr lang="fr-FR"/>
        </a:p>
      </dgm:t>
    </dgm:pt>
    <dgm:pt modelId="{4E5E948E-B328-4E77-820F-F952A50A2F26}" type="pres">
      <dgm:prSet presAssocID="{898CD2CE-1FBA-4CF2-B0B2-883DC7CC149E}" presName="hierRoot2" presStyleCnt="0">
        <dgm:presLayoutVars>
          <dgm:hierBranch val="init"/>
        </dgm:presLayoutVars>
      </dgm:prSet>
      <dgm:spPr/>
      <dgm:t>
        <a:bodyPr/>
        <a:lstStyle/>
        <a:p>
          <a:endParaRPr lang="fr-FR"/>
        </a:p>
      </dgm:t>
    </dgm:pt>
    <dgm:pt modelId="{43F3A529-CD10-4D2B-BA27-826048BF7FB4}" type="pres">
      <dgm:prSet presAssocID="{898CD2CE-1FBA-4CF2-B0B2-883DC7CC149E}" presName="rootComposite" presStyleCnt="0"/>
      <dgm:spPr/>
      <dgm:t>
        <a:bodyPr/>
        <a:lstStyle/>
        <a:p>
          <a:endParaRPr lang="fr-FR"/>
        </a:p>
      </dgm:t>
    </dgm:pt>
    <dgm:pt modelId="{CA2BAE56-B2AE-4A43-A3BA-8111F7DF2901}" type="pres">
      <dgm:prSet presAssocID="{898CD2CE-1FBA-4CF2-B0B2-883DC7CC149E}" presName="rootText" presStyleLbl="node2" presStyleIdx="2" presStyleCnt="7" custScaleX="100431" custScaleY="287731">
        <dgm:presLayoutVars>
          <dgm:chPref val="3"/>
        </dgm:presLayoutVars>
      </dgm:prSet>
      <dgm:spPr/>
      <dgm:t>
        <a:bodyPr/>
        <a:lstStyle/>
        <a:p>
          <a:endParaRPr lang="fr-FR"/>
        </a:p>
      </dgm:t>
    </dgm:pt>
    <dgm:pt modelId="{A6BED983-646E-48DA-8E21-A8BC5D16F605}" type="pres">
      <dgm:prSet presAssocID="{898CD2CE-1FBA-4CF2-B0B2-883DC7CC149E}" presName="rootConnector" presStyleLbl="node2" presStyleIdx="2" presStyleCnt="7"/>
      <dgm:spPr/>
      <dgm:t>
        <a:bodyPr/>
        <a:lstStyle/>
        <a:p>
          <a:endParaRPr lang="fr-FR"/>
        </a:p>
      </dgm:t>
    </dgm:pt>
    <dgm:pt modelId="{9430562A-E316-4B3D-9434-F34A2BCBFE45}" type="pres">
      <dgm:prSet presAssocID="{898CD2CE-1FBA-4CF2-B0B2-883DC7CC149E}" presName="hierChild4" presStyleCnt="0"/>
      <dgm:spPr/>
      <dgm:t>
        <a:bodyPr/>
        <a:lstStyle/>
        <a:p>
          <a:endParaRPr lang="fr-FR"/>
        </a:p>
      </dgm:t>
    </dgm:pt>
    <dgm:pt modelId="{2EE9E432-AA6A-43CC-95D1-203A4B4BFF20}" type="pres">
      <dgm:prSet presAssocID="{898CD2CE-1FBA-4CF2-B0B2-883DC7CC149E}" presName="hierChild5" presStyleCnt="0"/>
      <dgm:spPr/>
      <dgm:t>
        <a:bodyPr/>
        <a:lstStyle/>
        <a:p>
          <a:endParaRPr lang="fr-FR"/>
        </a:p>
      </dgm:t>
    </dgm:pt>
    <dgm:pt modelId="{73491A16-3D0E-45E5-B617-C937FB0D10B5}" type="pres">
      <dgm:prSet presAssocID="{1B5A9AFC-712D-4E7F-B048-4F1C23127CE2}" presName="hierChild3" presStyleCnt="0"/>
      <dgm:spPr/>
      <dgm:t>
        <a:bodyPr/>
        <a:lstStyle/>
        <a:p>
          <a:endParaRPr lang="fr-FR"/>
        </a:p>
      </dgm:t>
    </dgm:pt>
    <dgm:pt modelId="{C2C7F559-F06F-48F4-BA72-E3DC4CEED6C0}" type="pres">
      <dgm:prSet presAssocID="{A4001F82-0635-4B43-94B7-3EF0124EE28A}" presName="hierRoot1" presStyleCnt="0">
        <dgm:presLayoutVars>
          <dgm:hierBranch val="init"/>
        </dgm:presLayoutVars>
      </dgm:prSet>
      <dgm:spPr/>
      <dgm:t>
        <a:bodyPr/>
        <a:lstStyle/>
        <a:p>
          <a:endParaRPr lang="fr-FR"/>
        </a:p>
      </dgm:t>
    </dgm:pt>
    <dgm:pt modelId="{51C36649-8CED-4681-BFA5-264BC21F5259}" type="pres">
      <dgm:prSet presAssocID="{A4001F82-0635-4B43-94B7-3EF0124EE28A}" presName="rootComposite1" presStyleCnt="0"/>
      <dgm:spPr/>
      <dgm:t>
        <a:bodyPr/>
        <a:lstStyle/>
        <a:p>
          <a:endParaRPr lang="fr-FR"/>
        </a:p>
      </dgm:t>
    </dgm:pt>
    <dgm:pt modelId="{7939320F-506B-49DC-AC25-0ADDA91EDC10}" type="pres">
      <dgm:prSet presAssocID="{A4001F82-0635-4B43-94B7-3EF0124EE28A}" presName="rootText1" presStyleLbl="node0" presStyleIdx="2" presStyleCnt="5" custScaleX="100431" custScaleY="287731">
        <dgm:presLayoutVars>
          <dgm:chPref val="3"/>
        </dgm:presLayoutVars>
      </dgm:prSet>
      <dgm:spPr/>
      <dgm:t>
        <a:bodyPr/>
        <a:lstStyle/>
        <a:p>
          <a:endParaRPr lang="fr-FR"/>
        </a:p>
      </dgm:t>
    </dgm:pt>
    <dgm:pt modelId="{F883002C-A6B6-4A94-9627-B35898E322E4}" type="pres">
      <dgm:prSet presAssocID="{A4001F82-0635-4B43-94B7-3EF0124EE28A}" presName="rootConnector1" presStyleLbl="node1" presStyleIdx="0" presStyleCnt="0"/>
      <dgm:spPr/>
      <dgm:t>
        <a:bodyPr/>
        <a:lstStyle/>
        <a:p>
          <a:endParaRPr lang="fr-FR"/>
        </a:p>
      </dgm:t>
    </dgm:pt>
    <dgm:pt modelId="{441DF1EB-7535-45D6-816C-A8F0140F8675}" type="pres">
      <dgm:prSet presAssocID="{A4001F82-0635-4B43-94B7-3EF0124EE28A}" presName="hierChild2" presStyleCnt="0"/>
      <dgm:spPr/>
      <dgm:t>
        <a:bodyPr/>
        <a:lstStyle/>
        <a:p>
          <a:endParaRPr lang="fr-FR"/>
        </a:p>
      </dgm:t>
    </dgm:pt>
    <dgm:pt modelId="{C3E71038-CA52-4619-B605-31753D6E79A9}" type="pres">
      <dgm:prSet presAssocID="{87FCD6F6-1BF6-45E4-BF57-910B741EB993}" presName="Name37" presStyleLbl="parChTrans1D2" presStyleIdx="3" presStyleCnt="7"/>
      <dgm:spPr/>
      <dgm:t>
        <a:bodyPr/>
        <a:lstStyle/>
        <a:p>
          <a:endParaRPr lang="fr-FR"/>
        </a:p>
      </dgm:t>
    </dgm:pt>
    <dgm:pt modelId="{0331F66C-9DD4-4786-933C-832B8EE898C0}" type="pres">
      <dgm:prSet presAssocID="{33F38680-AC71-4501-98C9-C4E6A461942B}" presName="hierRoot2" presStyleCnt="0">
        <dgm:presLayoutVars>
          <dgm:hierBranch val="init"/>
        </dgm:presLayoutVars>
      </dgm:prSet>
      <dgm:spPr/>
      <dgm:t>
        <a:bodyPr/>
        <a:lstStyle/>
        <a:p>
          <a:endParaRPr lang="fr-FR"/>
        </a:p>
      </dgm:t>
    </dgm:pt>
    <dgm:pt modelId="{021EA490-88EF-4F42-98AD-4DFE6B1D8FB7}" type="pres">
      <dgm:prSet presAssocID="{33F38680-AC71-4501-98C9-C4E6A461942B}" presName="rootComposite" presStyleCnt="0"/>
      <dgm:spPr/>
      <dgm:t>
        <a:bodyPr/>
        <a:lstStyle/>
        <a:p>
          <a:endParaRPr lang="fr-FR"/>
        </a:p>
      </dgm:t>
    </dgm:pt>
    <dgm:pt modelId="{B263292C-EF42-4A71-90AD-DC5CBC96074C}" type="pres">
      <dgm:prSet presAssocID="{33F38680-AC71-4501-98C9-C4E6A461942B}" presName="rootText" presStyleLbl="node2" presStyleIdx="3" presStyleCnt="7" custScaleX="100431" custScaleY="287731">
        <dgm:presLayoutVars>
          <dgm:chPref val="3"/>
        </dgm:presLayoutVars>
      </dgm:prSet>
      <dgm:spPr/>
      <dgm:t>
        <a:bodyPr/>
        <a:lstStyle/>
        <a:p>
          <a:endParaRPr lang="fr-FR"/>
        </a:p>
      </dgm:t>
    </dgm:pt>
    <dgm:pt modelId="{56192179-6E00-42B4-9182-EA1DD5B31BA4}" type="pres">
      <dgm:prSet presAssocID="{33F38680-AC71-4501-98C9-C4E6A461942B}" presName="rootConnector" presStyleLbl="node2" presStyleIdx="3" presStyleCnt="7"/>
      <dgm:spPr/>
      <dgm:t>
        <a:bodyPr/>
        <a:lstStyle/>
        <a:p>
          <a:endParaRPr lang="fr-FR"/>
        </a:p>
      </dgm:t>
    </dgm:pt>
    <dgm:pt modelId="{F7FC485B-23C2-4989-9F45-D44C0FB9B085}" type="pres">
      <dgm:prSet presAssocID="{33F38680-AC71-4501-98C9-C4E6A461942B}" presName="hierChild4" presStyleCnt="0"/>
      <dgm:spPr/>
      <dgm:t>
        <a:bodyPr/>
        <a:lstStyle/>
        <a:p>
          <a:endParaRPr lang="fr-FR"/>
        </a:p>
      </dgm:t>
    </dgm:pt>
    <dgm:pt modelId="{7AB9076B-B5FA-4E47-8A53-E3C24C737193}" type="pres">
      <dgm:prSet presAssocID="{33F38680-AC71-4501-98C9-C4E6A461942B}" presName="hierChild5" presStyleCnt="0"/>
      <dgm:spPr/>
      <dgm:t>
        <a:bodyPr/>
        <a:lstStyle/>
        <a:p>
          <a:endParaRPr lang="fr-FR"/>
        </a:p>
      </dgm:t>
    </dgm:pt>
    <dgm:pt modelId="{6DF793D2-49FB-4214-8E2D-72CC431A3B68}" type="pres">
      <dgm:prSet presAssocID="{A4001F82-0635-4B43-94B7-3EF0124EE28A}" presName="hierChild3" presStyleCnt="0"/>
      <dgm:spPr/>
      <dgm:t>
        <a:bodyPr/>
        <a:lstStyle/>
        <a:p>
          <a:endParaRPr lang="fr-FR"/>
        </a:p>
      </dgm:t>
    </dgm:pt>
    <dgm:pt modelId="{C5A0556D-21F6-4B44-A923-C2E8F383E50F}" type="pres">
      <dgm:prSet presAssocID="{0558B9B9-93B4-4B27-99D7-C247274DB6B6}" presName="hierRoot1" presStyleCnt="0">
        <dgm:presLayoutVars>
          <dgm:hierBranch val="init"/>
        </dgm:presLayoutVars>
      </dgm:prSet>
      <dgm:spPr/>
      <dgm:t>
        <a:bodyPr/>
        <a:lstStyle/>
        <a:p>
          <a:endParaRPr lang="fr-FR"/>
        </a:p>
      </dgm:t>
    </dgm:pt>
    <dgm:pt modelId="{BF05FC3D-B9CA-4BDE-922C-32281A2AF6A5}" type="pres">
      <dgm:prSet presAssocID="{0558B9B9-93B4-4B27-99D7-C247274DB6B6}" presName="rootComposite1" presStyleCnt="0"/>
      <dgm:spPr/>
      <dgm:t>
        <a:bodyPr/>
        <a:lstStyle/>
        <a:p>
          <a:endParaRPr lang="fr-FR"/>
        </a:p>
      </dgm:t>
    </dgm:pt>
    <dgm:pt modelId="{26EF8891-6AF7-41BF-958D-C3D6E3F06FA7}" type="pres">
      <dgm:prSet presAssocID="{0558B9B9-93B4-4B27-99D7-C247274DB6B6}" presName="rootText1" presStyleLbl="node0" presStyleIdx="3" presStyleCnt="5" custScaleX="100431" custScaleY="287731">
        <dgm:presLayoutVars>
          <dgm:chPref val="3"/>
        </dgm:presLayoutVars>
      </dgm:prSet>
      <dgm:spPr/>
      <dgm:t>
        <a:bodyPr/>
        <a:lstStyle/>
        <a:p>
          <a:endParaRPr lang="fr-FR"/>
        </a:p>
      </dgm:t>
    </dgm:pt>
    <dgm:pt modelId="{8198FAE3-B759-4970-8AF5-982F1BD8EE83}" type="pres">
      <dgm:prSet presAssocID="{0558B9B9-93B4-4B27-99D7-C247274DB6B6}" presName="rootConnector1" presStyleLbl="node1" presStyleIdx="0" presStyleCnt="0"/>
      <dgm:spPr/>
      <dgm:t>
        <a:bodyPr/>
        <a:lstStyle/>
        <a:p>
          <a:endParaRPr lang="fr-FR"/>
        </a:p>
      </dgm:t>
    </dgm:pt>
    <dgm:pt modelId="{881CC023-014D-4AA0-8DE1-59A05A5E706C}" type="pres">
      <dgm:prSet presAssocID="{0558B9B9-93B4-4B27-99D7-C247274DB6B6}" presName="hierChild2" presStyleCnt="0"/>
      <dgm:spPr/>
      <dgm:t>
        <a:bodyPr/>
        <a:lstStyle/>
        <a:p>
          <a:endParaRPr lang="fr-FR"/>
        </a:p>
      </dgm:t>
    </dgm:pt>
    <dgm:pt modelId="{089DF2BD-FFD7-433A-A383-5B04BA5C2E56}" type="pres">
      <dgm:prSet presAssocID="{67AE798B-E75E-44A7-BEB2-F61E8AEB9D28}" presName="Name37" presStyleLbl="parChTrans1D2" presStyleIdx="4" presStyleCnt="7"/>
      <dgm:spPr/>
      <dgm:t>
        <a:bodyPr/>
        <a:lstStyle/>
        <a:p>
          <a:endParaRPr lang="fr-FR"/>
        </a:p>
      </dgm:t>
    </dgm:pt>
    <dgm:pt modelId="{A7CBC172-856C-4712-A587-1CAD89621C5D}" type="pres">
      <dgm:prSet presAssocID="{53828EFA-DCDB-45BF-9EDC-B9EB48147D53}" presName="hierRoot2" presStyleCnt="0">
        <dgm:presLayoutVars>
          <dgm:hierBranch val="init"/>
        </dgm:presLayoutVars>
      </dgm:prSet>
      <dgm:spPr/>
      <dgm:t>
        <a:bodyPr/>
        <a:lstStyle/>
        <a:p>
          <a:endParaRPr lang="fr-FR"/>
        </a:p>
      </dgm:t>
    </dgm:pt>
    <dgm:pt modelId="{EDDD6816-362C-468B-A780-2DCB043530AE}" type="pres">
      <dgm:prSet presAssocID="{53828EFA-DCDB-45BF-9EDC-B9EB48147D53}" presName="rootComposite" presStyleCnt="0"/>
      <dgm:spPr/>
      <dgm:t>
        <a:bodyPr/>
        <a:lstStyle/>
        <a:p>
          <a:endParaRPr lang="fr-FR"/>
        </a:p>
      </dgm:t>
    </dgm:pt>
    <dgm:pt modelId="{CC87E744-34AD-4C54-BEB2-DB0A5ABB9E89}" type="pres">
      <dgm:prSet presAssocID="{53828EFA-DCDB-45BF-9EDC-B9EB48147D53}" presName="rootText" presStyleLbl="node2" presStyleIdx="4" presStyleCnt="7" custScaleX="100431" custScaleY="287731">
        <dgm:presLayoutVars>
          <dgm:chPref val="3"/>
        </dgm:presLayoutVars>
      </dgm:prSet>
      <dgm:spPr/>
      <dgm:t>
        <a:bodyPr/>
        <a:lstStyle/>
        <a:p>
          <a:endParaRPr lang="fr-FR"/>
        </a:p>
      </dgm:t>
    </dgm:pt>
    <dgm:pt modelId="{EEFCC20D-7CC8-49C0-ADD2-359EE21DBC0A}" type="pres">
      <dgm:prSet presAssocID="{53828EFA-DCDB-45BF-9EDC-B9EB48147D53}" presName="rootConnector" presStyleLbl="node2" presStyleIdx="4" presStyleCnt="7"/>
      <dgm:spPr/>
      <dgm:t>
        <a:bodyPr/>
        <a:lstStyle/>
        <a:p>
          <a:endParaRPr lang="fr-FR"/>
        </a:p>
      </dgm:t>
    </dgm:pt>
    <dgm:pt modelId="{A9D070BC-E4B7-4C26-BDE3-301B02B4633F}" type="pres">
      <dgm:prSet presAssocID="{53828EFA-DCDB-45BF-9EDC-B9EB48147D53}" presName="hierChild4" presStyleCnt="0"/>
      <dgm:spPr/>
      <dgm:t>
        <a:bodyPr/>
        <a:lstStyle/>
        <a:p>
          <a:endParaRPr lang="fr-FR"/>
        </a:p>
      </dgm:t>
    </dgm:pt>
    <dgm:pt modelId="{40716E21-3D15-43F9-A633-69737DEC8879}" type="pres">
      <dgm:prSet presAssocID="{53828EFA-DCDB-45BF-9EDC-B9EB48147D53}" presName="hierChild5" presStyleCnt="0"/>
      <dgm:spPr/>
      <dgm:t>
        <a:bodyPr/>
        <a:lstStyle/>
        <a:p>
          <a:endParaRPr lang="fr-FR"/>
        </a:p>
      </dgm:t>
    </dgm:pt>
    <dgm:pt modelId="{450011B5-FD05-4E5D-B51A-E9FD23D52680}" type="pres">
      <dgm:prSet presAssocID="{78F8A29B-B9A1-4A9D-B185-DE0C4836E3FF}" presName="Name37" presStyleLbl="parChTrans1D2" presStyleIdx="5" presStyleCnt="7"/>
      <dgm:spPr/>
      <dgm:t>
        <a:bodyPr/>
        <a:lstStyle/>
        <a:p>
          <a:endParaRPr lang="fr-FR"/>
        </a:p>
      </dgm:t>
    </dgm:pt>
    <dgm:pt modelId="{D78DBB1D-85F7-493C-B9EE-C44BB727C7DF}" type="pres">
      <dgm:prSet presAssocID="{38F51A8F-D60A-4425-8FBF-25E1BB6D956D}" presName="hierRoot2" presStyleCnt="0">
        <dgm:presLayoutVars>
          <dgm:hierBranch val="init"/>
        </dgm:presLayoutVars>
      </dgm:prSet>
      <dgm:spPr/>
      <dgm:t>
        <a:bodyPr/>
        <a:lstStyle/>
        <a:p>
          <a:endParaRPr lang="fr-FR"/>
        </a:p>
      </dgm:t>
    </dgm:pt>
    <dgm:pt modelId="{015A1895-A093-4140-83BC-3BBFB4ED38C9}" type="pres">
      <dgm:prSet presAssocID="{38F51A8F-D60A-4425-8FBF-25E1BB6D956D}" presName="rootComposite" presStyleCnt="0"/>
      <dgm:spPr/>
      <dgm:t>
        <a:bodyPr/>
        <a:lstStyle/>
        <a:p>
          <a:endParaRPr lang="fr-FR"/>
        </a:p>
      </dgm:t>
    </dgm:pt>
    <dgm:pt modelId="{7B4F69C0-ACC6-4606-B3E9-A9FA9C60FC6A}" type="pres">
      <dgm:prSet presAssocID="{38F51A8F-D60A-4425-8FBF-25E1BB6D956D}" presName="rootText" presStyleLbl="node2" presStyleIdx="5" presStyleCnt="7" custScaleX="100431" custScaleY="287731">
        <dgm:presLayoutVars>
          <dgm:chPref val="3"/>
        </dgm:presLayoutVars>
      </dgm:prSet>
      <dgm:spPr/>
      <dgm:t>
        <a:bodyPr/>
        <a:lstStyle/>
        <a:p>
          <a:endParaRPr lang="fr-FR"/>
        </a:p>
      </dgm:t>
    </dgm:pt>
    <dgm:pt modelId="{59BF4F5E-1BFD-488A-993A-0B0F1C31FE6E}" type="pres">
      <dgm:prSet presAssocID="{38F51A8F-D60A-4425-8FBF-25E1BB6D956D}" presName="rootConnector" presStyleLbl="node2" presStyleIdx="5" presStyleCnt="7"/>
      <dgm:spPr/>
      <dgm:t>
        <a:bodyPr/>
        <a:lstStyle/>
        <a:p>
          <a:endParaRPr lang="fr-FR"/>
        </a:p>
      </dgm:t>
    </dgm:pt>
    <dgm:pt modelId="{7D9A450D-FEA8-4C04-9818-082FD3F91A6C}" type="pres">
      <dgm:prSet presAssocID="{38F51A8F-D60A-4425-8FBF-25E1BB6D956D}" presName="hierChild4" presStyleCnt="0"/>
      <dgm:spPr/>
      <dgm:t>
        <a:bodyPr/>
        <a:lstStyle/>
        <a:p>
          <a:endParaRPr lang="fr-FR"/>
        </a:p>
      </dgm:t>
    </dgm:pt>
    <dgm:pt modelId="{B69B7E3D-DC74-4560-BEF5-16A9B38B8888}" type="pres">
      <dgm:prSet presAssocID="{38F51A8F-D60A-4425-8FBF-25E1BB6D956D}" presName="hierChild5" presStyleCnt="0"/>
      <dgm:spPr/>
      <dgm:t>
        <a:bodyPr/>
        <a:lstStyle/>
        <a:p>
          <a:endParaRPr lang="fr-FR"/>
        </a:p>
      </dgm:t>
    </dgm:pt>
    <dgm:pt modelId="{51BCEE79-6F94-47A0-911A-E28C6FD3F1B5}" type="pres">
      <dgm:prSet presAssocID="{0558B9B9-93B4-4B27-99D7-C247274DB6B6}" presName="hierChild3" presStyleCnt="0"/>
      <dgm:spPr/>
      <dgm:t>
        <a:bodyPr/>
        <a:lstStyle/>
        <a:p>
          <a:endParaRPr lang="fr-FR"/>
        </a:p>
      </dgm:t>
    </dgm:pt>
    <dgm:pt modelId="{3C405C60-124B-42C8-A97C-8AED65982B80}" type="pres">
      <dgm:prSet presAssocID="{338E17A1-1D6F-40C3-A49F-FA1E66FEAAF9}" presName="hierRoot1" presStyleCnt="0">
        <dgm:presLayoutVars>
          <dgm:hierBranch val="init"/>
        </dgm:presLayoutVars>
      </dgm:prSet>
      <dgm:spPr/>
      <dgm:t>
        <a:bodyPr/>
        <a:lstStyle/>
        <a:p>
          <a:endParaRPr lang="fr-FR"/>
        </a:p>
      </dgm:t>
    </dgm:pt>
    <dgm:pt modelId="{E1763051-ED34-468C-9D96-5D220DBD35B0}" type="pres">
      <dgm:prSet presAssocID="{338E17A1-1D6F-40C3-A49F-FA1E66FEAAF9}" presName="rootComposite1" presStyleCnt="0"/>
      <dgm:spPr/>
      <dgm:t>
        <a:bodyPr/>
        <a:lstStyle/>
        <a:p>
          <a:endParaRPr lang="fr-FR"/>
        </a:p>
      </dgm:t>
    </dgm:pt>
    <dgm:pt modelId="{F3CAD216-F495-45B3-9F45-6D03560C5330}" type="pres">
      <dgm:prSet presAssocID="{338E17A1-1D6F-40C3-A49F-FA1E66FEAAF9}" presName="rootText1" presStyleLbl="node0" presStyleIdx="4" presStyleCnt="5" custScaleX="100431" custScaleY="287731">
        <dgm:presLayoutVars>
          <dgm:chPref val="3"/>
        </dgm:presLayoutVars>
      </dgm:prSet>
      <dgm:spPr/>
      <dgm:t>
        <a:bodyPr/>
        <a:lstStyle/>
        <a:p>
          <a:endParaRPr lang="fr-FR"/>
        </a:p>
      </dgm:t>
    </dgm:pt>
    <dgm:pt modelId="{997B8594-FBD7-4F4F-B530-F913AA491081}" type="pres">
      <dgm:prSet presAssocID="{338E17A1-1D6F-40C3-A49F-FA1E66FEAAF9}" presName="rootConnector1" presStyleLbl="node1" presStyleIdx="0" presStyleCnt="0"/>
      <dgm:spPr/>
      <dgm:t>
        <a:bodyPr/>
        <a:lstStyle/>
        <a:p>
          <a:endParaRPr lang="fr-FR"/>
        </a:p>
      </dgm:t>
    </dgm:pt>
    <dgm:pt modelId="{7E971506-6670-44B9-8AAD-9602ADD302D9}" type="pres">
      <dgm:prSet presAssocID="{338E17A1-1D6F-40C3-A49F-FA1E66FEAAF9}" presName="hierChild2" presStyleCnt="0"/>
      <dgm:spPr/>
      <dgm:t>
        <a:bodyPr/>
        <a:lstStyle/>
        <a:p>
          <a:endParaRPr lang="fr-FR"/>
        </a:p>
      </dgm:t>
    </dgm:pt>
    <dgm:pt modelId="{699AE86C-4D38-402D-A100-0E04111D7129}" type="pres">
      <dgm:prSet presAssocID="{C30FBFDB-71E8-41FA-A4F0-79D807D1D620}" presName="Name37" presStyleLbl="parChTrans1D2" presStyleIdx="6" presStyleCnt="7"/>
      <dgm:spPr/>
      <dgm:t>
        <a:bodyPr/>
        <a:lstStyle/>
        <a:p>
          <a:endParaRPr lang="fr-FR"/>
        </a:p>
      </dgm:t>
    </dgm:pt>
    <dgm:pt modelId="{AAB659AF-3A31-4688-B3BC-875C1457A72A}" type="pres">
      <dgm:prSet presAssocID="{77AFE777-A05B-4039-B9AC-8C63DB1B2A67}" presName="hierRoot2" presStyleCnt="0">
        <dgm:presLayoutVars>
          <dgm:hierBranch val="init"/>
        </dgm:presLayoutVars>
      </dgm:prSet>
      <dgm:spPr/>
      <dgm:t>
        <a:bodyPr/>
        <a:lstStyle/>
        <a:p>
          <a:endParaRPr lang="fr-FR"/>
        </a:p>
      </dgm:t>
    </dgm:pt>
    <dgm:pt modelId="{22035B78-2F35-4AA3-8BF4-1A8196B14B6D}" type="pres">
      <dgm:prSet presAssocID="{77AFE777-A05B-4039-B9AC-8C63DB1B2A67}" presName="rootComposite" presStyleCnt="0"/>
      <dgm:spPr/>
      <dgm:t>
        <a:bodyPr/>
        <a:lstStyle/>
        <a:p>
          <a:endParaRPr lang="fr-FR"/>
        </a:p>
      </dgm:t>
    </dgm:pt>
    <dgm:pt modelId="{D03E5EBF-EDCD-4042-9BC0-F9E90D4FDA1E}" type="pres">
      <dgm:prSet presAssocID="{77AFE777-A05B-4039-B9AC-8C63DB1B2A67}" presName="rootText" presStyleLbl="node2" presStyleIdx="6" presStyleCnt="7" custScaleX="100431" custScaleY="287731">
        <dgm:presLayoutVars>
          <dgm:chPref val="3"/>
        </dgm:presLayoutVars>
      </dgm:prSet>
      <dgm:spPr/>
      <dgm:t>
        <a:bodyPr/>
        <a:lstStyle/>
        <a:p>
          <a:endParaRPr lang="fr-FR"/>
        </a:p>
      </dgm:t>
    </dgm:pt>
    <dgm:pt modelId="{5824A254-CFE9-4316-ADC4-A3E200D5B93E}" type="pres">
      <dgm:prSet presAssocID="{77AFE777-A05B-4039-B9AC-8C63DB1B2A67}" presName="rootConnector" presStyleLbl="node2" presStyleIdx="6" presStyleCnt="7"/>
      <dgm:spPr/>
      <dgm:t>
        <a:bodyPr/>
        <a:lstStyle/>
        <a:p>
          <a:endParaRPr lang="fr-FR"/>
        </a:p>
      </dgm:t>
    </dgm:pt>
    <dgm:pt modelId="{A2AB6142-E1A6-4A0E-BF12-98F22C2CAB6A}" type="pres">
      <dgm:prSet presAssocID="{77AFE777-A05B-4039-B9AC-8C63DB1B2A67}" presName="hierChild4" presStyleCnt="0"/>
      <dgm:spPr/>
      <dgm:t>
        <a:bodyPr/>
        <a:lstStyle/>
        <a:p>
          <a:endParaRPr lang="fr-FR"/>
        </a:p>
      </dgm:t>
    </dgm:pt>
    <dgm:pt modelId="{ECFE682D-332B-42B3-AB60-8EA775A6B357}" type="pres">
      <dgm:prSet presAssocID="{77AFE777-A05B-4039-B9AC-8C63DB1B2A67}" presName="hierChild5" presStyleCnt="0"/>
      <dgm:spPr/>
      <dgm:t>
        <a:bodyPr/>
        <a:lstStyle/>
        <a:p>
          <a:endParaRPr lang="fr-FR"/>
        </a:p>
      </dgm:t>
    </dgm:pt>
    <dgm:pt modelId="{583FD1E5-758B-4C22-9A43-2CABAB587813}" type="pres">
      <dgm:prSet presAssocID="{338E17A1-1D6F-40C3-A49F-FA1E66FEAAF9}" presName="hierChild3" presStyleCnt="0"/>
      <dgm:spPr/>
      <dgm:t>
        <a:bodyPr/>
        <a:lstStyle/>
        <a:p>
          <a:endParaRPr lang="fr-FR"/>
        </a:p>
      </dgm:t>
    </dgm:pt>
  </dgm:ptLst>
  <dgm:cxnLst>
    <dgm:cxn modelId="{A0F2B8D2-2BB6-49BE-BCCD-8DB7C39F6AF0}" type="presOf" srcId="{338E17A1-1D6F-40C3-A49F-FA1E66FEAAF9}" destId="{997B8594-FBD7-4F4F-B530-F913AA491081}" srcOrd="1" destOrd="0" presId="urn:microsoft.com/office/officeart/2005/8/layout/orgChart1"/>
    <dgm:cxn modelId="{EEECCFA1-D91E-49BC-A2F2-A5048A318484}" type="presOf" srcId="{77AFE777-A05B-4039-B9AC-8C63DB1B2A67}" destId="{5824A254-CFE9-4316-ADC4-A3E200D5B93E}" srcOrd="1" destOrd="0" presId="urn:microsoft.com/office/officeart/2005/8/layout/orgChart1"/>
    <dgm:cxn modelId="{71B38C26-806A-4137-9DD9-29DD444E891D}" srcId="{1B5A9AFC-712D-4E7F-B048-4F1C23127CE2}" destId="{898CD2CE-1FBA-4CF2-B0B2-883DC7CC149E}" srcOrd="1" destOrd="0" parTransId="{4E059E8C-5D7C-4866-AEEC-87A8B85E5605}" sibTransId="{9B418AAC-4D06-449B-82AE-020404D3F892}"/>
    <dgm:cxn modelId="{1508CA3A-C311-4F92-AD4C-F0E094837DCA}" srcId="{617814C8-DBB4-443A-BFEE-CC5C455BE653}" destId="{370B3A3C-1BEB-4FA3-94E5-4CEB2B828200}" srcOrd="0" destOrd="0" parTransId="{49E1EA7A-3D22-4DBB-A4E6-E487C0F9DECE}" sibTransId="{917A4A98-42A1-4722-B4BA-B8A0C415AD8D}"/>
    <dgm:cxn modelId="{A4F7AE7B-6FD5-4D1A-9C5D-B36C64649653}" type="presOf" srcId="{370B3A3C-1BEB-4FA3-94E5-4CEB2B828200}" destId="{5EDE314C-71C1-49D0-8B15-F232814D59AE}" srcOrd="0" destOrd="0" presId="urn:microsoft.com/office/officeart/2005/8/layout/orgChart1"/>
    <dgm:cxn modelId="{561FACEB-3575-40A2-91AD-E4A89EBE8E08}" type="presOf" srcId="{1B5A9AFC-712D-4E7F-B048-4F1C23127CE2}" destId="{2493F286-3FEE-4645-9603-216BCD778A2B}" srcOrd="1" destOrd="0" presId="urn:microsoft.com/office/officeart/2005/8/layout/orgChart1"/>
    <dgm:cxn modelId="{90B52DBD-AE0C-416A-8EEC-E260A59E4546}" type="presOf" srcId="{0558B9B9-93B4-4B27-99D7-C247274DB6B6}" destId="{26EF8891-6AF7-41BF-958D-C3D6E3F06FA7}" srcOrd="0" destOrd="0" presId="urn:microsoft.com/office/officeart/2005/8/layout/orgChart1"/>
    <dgm:cxn modelId="{E41C539D-0D3A-4AE6-B1A9-90132766743B}" type="presOf" srcId="{87FCD6F6-1BF6-45E4-BF57-910B741EB993}" destId="{C3E71038-CA52-4619-B605-31753D6E79A9}" srcOrd="0" destOrd="0" presId="urn:microsoft.com/office/officeart/2005/8/layout/orgChart1"/>
    <dgm:cxn modelId="{7A8BFCDE-A3B1-4F36-87EF-852AE49B1C10}" type="presOf" srcId="{53828EFA-DCDB-45BF-9EDC-B9EB48147D53}" destId="{EEFCC20D-7CC8-49C0-ADD2-359EE21DBC0A}" srcOrd="1" destOrd="0" presId="urn:microsoft.com/office/officeart/2005/8/layout/orgChart1"/>
    <dgm:cxn modelId="{E1E91ECF-BBBD-4768-BD01-2B4C567C7FE2}" type="presOf" srcId="{53828EFA-DCDB-45BF-9EDC-B9EB48147D53}" destId="{CC87E744-34AD-4C54-BEB2-DB0A5ABB9E89}" srcOrd="0" destOrd="0" presId="urn:microsoft.com/office/officeart/2005/8/layout/orgChart1"/>
    <dgm:cxn modelId="{C8D1FE6A-4E03-40E0-BD1A-A39989F0F078}" type="presOf" srcId="{78F8A29B-B9A1-4A9D-B185-DE0C4836E3FF}" destId="{450011B5-FD05-4E5D-B51A-E9FD23D52680}" srcOrd="0" destOrd="0" presId="urn:microsoft.com/office/officeart/2005/8/layout/orgChart1"/>
    <dgm:cxn modelId="{E35D8F84-42E8-42D7-B7FB-F2EBDDFBEB4F}" type="presOf" srcId="{370B3A3C-1BEB-4FA3-94E5-4CEB2B828200}" destId="{2E2D8CF9-7B29-465B-8FE0-AD060625F656}" srcOrd="1" destOrd="0" presId="urn:microsoft.com/office/officeart/2005/8/layout/orgChart1"/>
    <dgm:cxn modelId="{A1329D4C-C071-4F04-9B06-08DDD496D548}" srcId="{338E17A1-1D6F-40C3-A49F-FA1E66FEAAF9}" destId="{77AFE777-A05B-4039-B9AC-8C63DB1B2A67}" srcOrd="0" destOrd="0" parTransId="{C30FBFDB-71E8-41FA-A4F0-79D807D1D620}" sibTransId="{CA0D45D5-880B-4912-A0F2-8E46FC859946}"/>
    <dgm:cxn modelId="{0988B930-BA47-4BD6-AFE8-960279EB7CF0}" type="presOf" srcId="{77AFE777-A05B-4039-B9AC-8C63DB1B2A67}" destId="{D03E5EBF-EDCD-4042-9BC0-F9E90D4FDA1E}" srcOrd="0" destOrd="0" presId="urn:microsoft.com/office/officeart/2005/8/layout/orgChart1"/>
    <dgm:cxn modelId="{A0C00318-6E00-4C46-AE22-B1B5FE1A0A1D}" type="presOf" srcId="{617814C8-DBB4-443A-BFEE-CC5C455BE653}" destId="{D4C753BC-2313-40BF-B876-FCBD2D9C482A}" srcOrd="0" destOrd="0" presId="urn:microsoft.com/office/officeart/2005/8/layout/orgChart1"/>
    <dgm:cxn modelId="{EA59F1A8-F3CA-425C-9C8A-83435238F005}" type="presOf" srcId="{A4001F82-0635-4B43-94B7-3EF0124EE28A}" destId="{7939320F-506B-49DC-AC25-0ADDA91EDC10}" srcOrd="0" destOrd="0" presId="urn:microsoft.com/office/officeart/2005/8/layout/orgChart1"/>
    <dgm:cxn modelId="{70129731-BD4E-4C20-88CC-64EC6077E9DF}" type="presOf" srcId="{898CD2CE-1FBA-4CF2-B0B2-883DC7CC149E}" destId="{CA2BAE56-B2AE-4A43-A3BA-8111F7DF2901}" srcOrd="0" destOrd="0" presId="urn:microsoft.com/office/officeart/2005/8/layout/orgChart1"/>
    <dgm:cxn modelId="{FC49F003-B3F8-4231-993B-D011EFB5213C}" srcId="{A4001F82-0635-4B43-94B7-3EF0124EE28A}" destId="{33F38680-AC71-4501-98C9-C4E6A461942B}" srcOrd="0" destOrd="0" parTransId="{87FCD6F6-1BF6-45E4-BF57-910B741EB993}" sibTransId="{0A3306F3-0F31-4F79-9835-26BA08372FC7}"/>
    <dgm:cxn modelId="{5D3B0F79-15D3-4C93-B74F-3D13BB6625CF}" type="presOf" srcId="{67AE798B-E75E-44A7-BEB2-F61E8AEB9D28}" destId="{089DF2BD-FFD7-433A-A383-5B04BA5C2E56}" srcOrd="0" destOrd="0" presId="urn:microsoft.com/office/officeart/2005/8/layout/orgChart1"/>
    <dgm:cxn modelId="{B3C4A897-36AC-44D6-950D-58D49518A445}" srcId="{617814C8-DBB4-443A-BFEE-CC5C455BE653}" destId="{1B5A9AFC-712D-4E7F-B048-4F1C23127CE2}" srcOrd="1" destOrd="0" parTransId="{42CFAA84-6870-4828-9C0B-C9940820ACEC}" sibTransId="{1A62AE75-ECEB-4DDF-8E0E-D9FF2456F3EA}"/>
    <dgm:cxn modelId="{94FA0A2C-39CB-4AEA-9194-785178BCD269}" srcId="{617814C8-DBB4-443A-BFEE-CC5C455BE653}" destId="{338E17A1-1D6F-40C3-A49F-FA1E66FEAAF9}" srcOrd="4" destOrd="0" parTransId="{2C895B8B-ED86-4AF5-919D-175DF662172D}" sibTransId="{0A1B01AA-38C2-403A-8A2C-2DA87D753FC1}"/>
    <dgm:cxn modelId="{01C78035-6404-437A-ACF6-3997BBE39EA8}" type="presOf" srcId="{C87F9885-0334-4657-9B2B-D33875637DEA}" destId="{934B5EC0-0800-45E1-8350-BA89AAD36051}" srcOrd="0" destOrd="0" presId="urn:microsoft.com/office/officeart/2005/8/layout/orgChart1"/>
    <dgm:cxn modelId="{8D137279-112D-4D6D-9D8B-B085CF7E5A1B}" type="presOf" srcId="{4E059E8C-5D7C-4866-AEEC-87A8B85E5605}" destId="{E442A4A4-72E5-4D8B-AAAF-08B5EF940562}" srcOrd="0" destOrd="0" presId="urn:microsoft.com/office/officeart/2005/8/layout/orgChart1"/>
    <dgm:cxn modelId="{4C67E8A3-C35D-4B32-B441-82ABAF3A3359}" srcId="{370B3A3C-1BEB-4FA3-94E5-4CEB2B828200}" destId="{63D7DD28-460A-49C8-A332-CD2747579354}" srcOrd="0" destOrd="0" parTransId="{AE41DAEE-F538-4319-85DF-973AA65359FC}" sibTransId="{3BAB71EE-8975-4644-B289-82A82953E97E}"/>
    <dgm:cxn modelId="{04DEEB54-3716-459F-A9C1-FEF3612E1CCA}" type="presOf" srcId="{0558B9B9-93B4-4B27-99D7-C247274DB6B6}" destId="{8198FAE3-B759-4970-8AF5-982F1BD8EE83}" srcOrd="1" destOrd="0" presId="urn:microsoft.com/office/officeart/2005/8/layout/orgChart1"/>
    <dgm:cxn modelId="{3F877BE9-13E5-4F44-8CFA-60AF4222BCD6}" type="presOf" srcId="{898CD2CE-1FBA-4CF2-B0B2-883DC7CC149E}" destId="{A6BED983-646E-48DA-8E21-A8BC5D16F605}" srcOrd="1" destOrd="0" presId="urn:microsoft.com/office/officeart/2005/8/layout/orgChart1"/>
    <dgm:cxn modelId="{85E56361-DE8B-48C2-86A4-6ACDFE627222}" type="presOf" srcId="{33F38680-AC71-4501-98C9-C4E6A461942B}" destId="{56192179-6E00-42B4-9182-EA1DD5B31BA4}" srcOrd="1" destOrd="0" presId="urn:microsoft.com/office/officeart/2005/8/layout/orgChart1"/>
    <dgm:cxn modelId="{80873451-F5CA-4000-B648-1E6CAB0A308B}" type="presOf" srcId="{AE41DAEE-F538-4319-85DF-973AA65359FC}" destId="{910F17D2-4FCF-4F15-9853-C4048A719A5C}" srcOrd="0" destOrd="0" presId="urn:microsoft.com/office/officeart/2005/8/layout/orgChart1"/>
    <dgm:cxn modelId="{E41EFF71-AB9E-43BB-B62C-EDC6877AAE19}" type="presOf" srcId="{38F51A8F-D60A-4425-8FBF-25E1BB6D956D}" destId="{7B4F69C0-ACC6-4606-B3E9-A9FA9C60FC6A}" srcOrd="0" destOrd="0" presId="urn:microsoft.com/office/officeart/2005/8/layout/orgChart1"/>
    <dgm:cxn modelId="{3EEAB1B6-D4C3-4E8B-8E1C-4B2CC36212D8}" type="presOf" srcId="{5FCCC718-6A53-4355-9F64-B744BF889743}" destId="{82B9FAEF-5682-4A58-99D6-64045BAA37C1}" srcOrd="1" destOrd="0" presId="urn:microsoft.com/office/officeart/2005/8/layout/orgChart1"/>
    <dgm:cxn modelId="{4C050F43-31F3-4035-BEB9-884F1833669E}" type="presOf" srcId="{38F51A8F-D60A-4425-8FBF-25E1BB6D956D}" destId="{59BF4F5E-1BFD-488A-993A-0B0F1C31FE6E}" srcOrd="1" destOrd="0" presId="urn:microsoft.com/office/officeart/2005/8/layout/orgChart1"/>
    <dgm:cxn modelId="{E2A61004-DB56-434F-B334-9A1AAD379A54}" type="presOf" srcId="{5FCCC718-6A53-4355-9F64-B744BF889743}" destId="{CA46EF15-0A83-4E93-AA30-9E1F9DA755A3}" srcOrd="0" destOrd="0" presId="urn:microsoft.com/office/officeart/2005/8/layout/orgChart1"/>
    <dgm:cxn modelId="{680E89ED-A711-49DB-9AD5-FA61240D3A99}" type="presOf" srcId="{338E17A1-1D6F-40C3-A49F-FA1E66FEAAF9}" destId="{F3CAD216-F495-45B3-9F45-6D03560C5330}" srcOrd="0" destOrd="0" presId="urn:microsoft.com/office/officeart/2005/8/layout/orgChart1"/>
    <dgm:cxn modelId="{34E7B5D8-1AF4-4640-9797-516C21E52D5C}" srcId="{617814C8-DBB4-443A-BFEE-CC5C455BE653}" destId="{A4001F82-0635-4B43-94B7-3EF0124EE28A}" srcOrd="2" destOrd="0" parTransId="{C5F5EDF9-6BDA-4A2D-BC50-7502B45F13B9}" sibTransId="{B7B9FD3D-B200-4435-B1E3-B4ABDFF02DE0}"/>
    <dgm:cxn modelId="{FA4C9545-1E7D-4A49-969F-46E5D9B2C922}" type="presOf" srcId="{63D7DD28-460A-49C8-A332-CD2747579354}" destId="{A920B2B6-EA79-4C4B-8522-FFBB6199FBDD}" srcOrd="0" destOrd="0" presId="urn:microsoft.com/office/officeart/2005/8/layout/orgChart1"/>
    <dgm:cxn modelId="{54CEB793-D5B0-4B30-BF69-3EDE2B0E233B}" type="presOf" srcId="{63D7DD28-460A-49C8-A332-CD2747579354}" destId="{1ECE9E32-A6F8-41F0-A7E2-09DACAA8F73D}" srcOrd="1" destOrd="0" presId="urn:microsoft.com/office/officeart/2005/8/layout/orgChart1"/>
    <dgm:cxn modelId="{53946F1E-60EB-4535-9CE7-6BD3B42DB476}" type="presOf" srcId="{1B5A9AFC-712D-4E7F-B048-4F1C23127CE2}" destId="{30ABEDF9-A942-4E26-974E-327384985FE5}" srcOrd="0" destOrd="0" presId="urn:microsoft.com/office/officeart/2005/8/layout/orgChart1"/>
    <dgm:cxn modelId="{99B98CB5-71BD-434B-AE22-005B9A3824CE}" type="presOf" srcId="{33F38680-AC71-4501-98C9-C4E6A461942B}" destId="{B263292C-EF42-4A71-90AD-DC5CBC96074C}" srcOrd="0" destOrd="0" presId="urn:microsoft.com/office/officeart/2005/8/layout/orgChart1"/>
    <dgm:cxn modelId="{CEC63872-0084-4D67-B6C7-E299921D3163}" srcId="{1B5A9AFC-712D-4E7F-B048-4F1C23127CE2}" destId="{5FCCC718-6A53-4355-9F64-B744BF889743}" srcOrd="0" destOrd="0" parTransId="{C87F9885-0334-4657-9B2B-D33875637DEA}" sibTransId="{2DADFAB2-3654-485A-91EB-6EA0A057C3DA}"/>
    <dgm:cxn modelId="{744E9D34-9AA9-42C1-8FF8-DAEE7237DD14}" srcId="{0558B9B9-93B4-4B27-99D7-C247274DB6B6}" destId="{53828EFA-DCDB-45BF-9EDC-B9EB48147D53}" srcOrd="0" destOrd="0" parTransId="{67AE798B-E75E-44A7-BEB2-F61E8AEB9D28}" sibTransId="{888D5666-910D-4CDF-A8EF-6142FA1BE8AC}"/>
    <dgm:cxn modelId="{2B82A690-69A3-48D4-90A6-5EB7835273C8}" srcId="{617814C8-DBB4-443A-BFEE-CC5C455BE653}" destId="{0558B9B9-93B4-4B27-99D7-C247274DB6B6}" srcOrd="3" destOrd="0" parTransId="{5BBB281F-C337-49B5-A7E1-EA1B05C6D9CD}" sibTransId="{83A11603-2D65-4DEC-A7BD-6FD1083B9EC5}"/>
    <dgm:cxn modelId="{5DE9DCE5-2D1E-4515-BC8D-AA0CD7F5258B}" type="presOf" srcId="{C30FBFDB-71E8-41FA-A4F0-79D807D1D620}" destId="{699AE86C-4D38-402D-A100-0E04111D7129}" srcOrd="0" destOrd="0" presId="urn:microsoft.com/office/officeart/2005/8/layout/orgChart1"/>
    <dgm:cxn modelId="{82095B75-7721-43A0-A8C5-F28F30671F7F}" srcId="{0558B9B9-93B4-4B27-99D7-C247274DB6B6}" destId="{38F51A8F-D60A-4425-8FBF-25E1BB6D956D}" srcOrd="1" destOrd="0" parTransId="{78F8A29B-B9A1-4A9D-B185-DE0C4836E3FF}" sibTransId="{F4F204FA-646B-4906-A7BB-18629EAC2DC6}"/>
    <dgm:cxn modelId="{2E2FB7AD-D140-411C-896F-B2DAA9E955D8}" type="presOf" srcId="{A4001F82-0635-4B43-94B7-3EF0124EE28A}" destId="{F883002C-A6B6-4A94-9627-B35898E322E4}" srcOrd="1" destOrd="0" presId="urn:microsoft.com/office/officeart/2005/8/layout/orgChart1"/>
    <dgm:cxn modelId="{5DCB9349-C07F-4703-AD14-30FCE1D94F96}" type="presParOf" srcId="{D4C753BC-2313-40BF-B876-FCBD2D9C482A}" destId="{B8A70889-4C40-42E2-BD37-0BF86CEED92C}" srcOrd="0" destOrd="0" presId="urn:microsoft.com/office/officeart/2005/8/layout/orgChart1"/>
    <dgm:cxn modelId="{BF0222C2-355A-41F9-B009-F138C5DCA057}" type="presParOf" srcId="{B8A70889-4C40-42E2-BD37-0BF86CEED92C}" destId="{F953FEC4-2F94-4DE7-9F49-754DCEDEE991}" srcOrd="0" destOrd="0" presId="urn:microsoft.com/office/officeart/2005/8/layout/orgChart1"/>
    <dgm:cxn modelId="{4E13BB32-7928-4942-8EE0-B9167106D9F0}" type="presParOf" srcId="{F953FEC4-2F94-4DE7-9F49-754DCEDEE991}" destId="{5EDE314C-71C1-49D0-8B15-F232814D59AE}" srcOrd="0" destOrd="0" presId="urn:microsoft.com/office/officeart/2005/8/layout/orgChart1"/>
    <dgm:cxn modelId="{A7C589D0-C2E7-449D-8595-76F7B9B2FCC5}" type="presParOf" srcId="{F953FEC4-2F94-4DE7-9F49-754DCEDEE991}" destId="{2E2D8CF9-7B29-465B-8FE0-AD060625F656}" srcOrd="1" destOrd="0" presId="urn:microsoft.com/office/officeart/2005/8/layout/orgChart1"/>
    <dgm:cxn modelId="{0099D38B-1D46-46CD-BEEC-D381BF0617B1}" type="presParOf" srcId="{B8A70889-4C40-42E2-BD37-0BF86CEED92C}" destId="{0F9D5AB5-25BF-4E50-8340-A7D8B6F77345}" srcOrd="1" destOrd="0" presId="urn:microsoft.com/office/officeart/2005/8/layout/orgChart1"/>
    <dgm:cxn modelId="{8AFF2C6C-A540-4FB9-9DDA-29A65739C675}" type="presParOf" srcId="{0F9D5AB5-25BF-4E50-8340-A7D8B6F77345}" destId="{910F17D2-4FCF-4F15-9853-C4048A719A5C}" srcOrd="0" destOrd="0" presId="urn:microsoft.com/office/officeart/2005/8/layout/orgChart1"/>
    <dgm:cxn modelId="{0B5136B8-25A2-4B0F-834F-457258E77DB0}" type="presParOf" srcId="{0F9D5AB5-25BF-4E50-8340-A7D8B6F77345}" destId="{034C469E-16F9-4A1D-B242-65AEF2803954}" srcOrd="1" destOrd="0" presId="urn:microsoft.com/office/officeart/2005/8/layout/orgChart1"/>
    <dgm:cxn modelId="{BD85312E-9AA3-4117-98E7-32F8D6DE8386}" type="presParOf" srcId="{034C469E-16F9-4A1D-B242-65AEF2803954}" destId="{73EE5A42-010C-43AC-9028-EC0493E6FD0A}" srcOrd="0" destOrd="0" presId="urn:microsoft.com/office/officeart/2005/8/layout/orgChart1"/>
    <dgm:cxn modelId="{F509C1AF-3C8A-4068-8E40-78B856496EB2}" type="presParOf" srcId="{73EE5A42-010C-43AC-9028-EC0493E6FD0A}" destId="{A920B2B6-EA79-4C4B-8522-FFBB6199FBDD}" srcOrd="0" destOrd="0" presId="urn:microsoft.com/office/officeart/2005/8/layout/orgChart1"/>
    <dgm:cxn modelId="{21EDC801-A884-4C80-8F3F-4E9BE25C7B55}" type="presParOf" srcId="{73EE5A42-010C-43AC-9028-EC0493E6FD0A}" destId="{1ECE9E32-A6F8-41F0-A7E2-09DACAA8F73D}" srcOrd="1" destOrd="0" presId="urn:microsoft.com/office/officeart/2005/8/layout/orgChart1"/>
    <dgm:cxn modelId="{CCA1B348-4159-4C4A-8CEF-35032257F7D8}" type="presParOf" srcId="{034C469E-16F9-4A1D-B242-65AEF2803954}" destId="{701CA68D-C6DA-4012-AF25-3B1A559A93B0}" srcOrd="1" destOrd="0" presId="urn:microsoft.com/office/officeart/2005/8/layout/orgChart1"/>
    <dgm:cxn modelId="{94BA2ABE-6A79-4D8E-BDCD-2704C579FF8D}" type="presParOf" srcId="{034C469E-16F9-4A1D-B242-65AEF2803954}" destId="{5371C826-4E38-41FC-B051-74966747C2FA}" srcOrd="2" destOrd="0" presId="urn:microsoft.com/office/officeart/2005/8/layout/orgChart1"/>
    <dgm:cxn modelId="{6562412C-38AD-45BA-8F84-C56E4FCDF4A6}" type="presParOf" srcId="{B8A70889-4C40-42E2-BD37-0BF86CEED92C}" destId="{7E73AD04-A2AA-4B94-A0A5-938608525047}" srcOrd="2" destOrd="0" presId="urn:microsoft.com/office/officeart/2005/8/layout/orgChart1"/>
    <dgm:cxn modelId="{43AFB5A9-6A06-4824-B6A5-855AB48CAE39}" type="presParOf" srcId="{D4C753BC-2313-40BF-B876-FCBD2D9C482A}" destId="{30A1BAA5-0F63-4EBA-A174-34F96A8E8356}" srcOrd="1" destOrd="0" presId="urn:microsoft.com/office/officeart/2005/8/layout/orgChart1"/>
    <dgm:cxn modelId="{49257CFB-324B-4E43-A48E-3D0D50E41499}" type="presParOf" srcId="{30A1BAA5-0F63-4EBA-A174-34F96A8E8356}" destId="{B05CA21E-25CA-455A-8F46-8809487E5DA5}" srcOrd="0" destOrd="0" presId="urn:microsoft.com/office/officeart/2005/8/layout/orgChart1"/>
    <dgm:cxn modelId="{21D7313F-AEEE-49B3-88E3-C0DDF5625313}" type="presParOf" srcId="{B05CA21E-25CA-455A-8F46-8809487E5DA5}" destId="{30ABEDF9-A942-4E26-974E-327384985FE5}" srcOrd="0" destOrd="0" presId="urn:microsoft.com/office/officeart/2005/8/layout/orgChart1"/>
    <dgm:cxn modelId="{652B6B03-6AB3-49B5-82A8-9751FE9966D5}" type="presParOf" srcId="{B05CA21E-25CA-455A-8F46-8809487E5DA5}" destId="{2493F286-3FEE-4645-9603-216BCD778A2B}" srcOrd="1" destOrd="0" presId="urn:microsoft.com/office/officeart/2005/8/layout/orgChart1"/>
    <dgm:cxn modelId="{4A8B5D62-3110-4F47-8E58-08FE25DD1744}" type="presParOf" srcId="{30A1BAA5-0F63-4EBA-A174-34F96A8E8356}" destId="{70802867-B072-45AD-8845-A62F1C8F4705}" srcOrd="1" destOrd="0" presId="urn:microsoft.com/office/officeart/2005/8/layout/orgChart1"/>
    <dgm:cxn modelId="{7DED3875-A641-4A2D-93E8-A68846F7234C}" type="presParOf" srcId="{70802867-B072-45AD-8845-A62F1C8F4705}" destId="{934B5EC0-0800-45E1-8350-BA89AAD36051}" srcOrd="0" destOrd="0" presId="urn:microsoft.com/office/officeart/2005/8/layout/orgChart1"/>
    <dgm:cxn modelId="{F8369F91-B1B5-4828-97EE-454B310B51E1}" type="presParOf" srcId="{70802867-B072-45AD-8845-A62F1C8F4705}" destId="{31B41C8A-C110-4D30-98C6-8958A2463330}" srcOrd="1" destOrd="0" presId="urn:microsoft.com/office/officeart/2005/8/layout/orgChart1"/>
    <dgm:cxn modelId="{C599EE45-E3C7-4A3B-9BAE-D1D64A322EB8}" type="presParOf" srcId="{31B41C8A-C110-4D30-98C6-8958A2463330}" destId="{DC7BABB6-7C73-4E21-B056-B00F6B619D01}" srcOrd="0" destOrd="0" presId="urn:microsoft.com/office/officeart/2005/8/layout/orgChart1"/>
    <dgm:cxn modelId="{7F0F1ADE-8BDF-47BB-8202-2252E2FE3EBA}" type="presParOf" srcId="{DC7BABB6-7C73-4E21-B056-B00F6B619D01}" destId="{CA46EF15-0A83-4E93-AA30-9E1F9DA755A3}" srcOrd="0" destOrd="0" presId="urn:microsoft.com/office/officeart/2005/8/layout/orgChart1"/>
    <dgm:cxn modelId="{DA4D551F-BA9D-4449-981F-ABC18D06DBDE}" type="presParOf" srcId="{DC7BABB6-7C73-4E21-B056-B00F6B619D01}" destId="{82B9FAEF-5682-4A58-99D6-64045BAA37C1}" srcOrd="1" destOrd="0" presId="urn:microsoft.com/office/officeart/2005/8/layout/orgChart1"/>
    <dgm:cxn modelId="{0DC6240E-7C8C-4C86-AA11-8C634DFB2865}" type="presParOf" srcId="{31B41C8A-C110-4D30-98C6-8958A2463330}" destId="{7874350B-D795-4CAB-8579-6D94CB2D1F1D}" srcOrd="1" destOrd="0" presId="urn:microsoft.com/office/officeart/2005/8/layout/orgChart1"/>
    <dgm:cxn modelId="{B2C87C2D-0CED-42D2-B361-671143C92D60}" type="presParOf" srcId="{31B41C8A-C110-4D30-98C6-8958A2463330}" destId="{9374C4C4-9079-4A98-B95E-94A9459D4630}" srcOrd="2" destOrd="0" presId="urn:microsoft.com/office/officeart/2005/8/layout/orgChart1"/>
    <dgm:cxn modelId="{6CBA6FBF-184F-4908-8D36-D446969BCB3F}" type="presParOf" srcId="{70802867-B072-45AD-8845-A62F1C8F4705}" destId="{E442A4A4-72E5-4D8B-AAAF-08B5EF940562}" srcOrd="2" destOrd="0" presId="urn:microsoft.com/office/officeart/2005/8/layout/orgChart1"/>
    <dgm:cxn modelId="{086BE14A-4BC4-4471-B8E9-A29EB168159F}" type="presParOf" srcId="{70802867-B072-45AD-8845-A62F1C8F4705}" destId="{4E5E948E-B328-4E77-820F-F952A50A2F26}" srcOrd="3" destOrd="0" presId="urn:microsoft.com/office/officeart/2005/8/layout/orgChart1"/>
    <dgm:cxn modelId="{56468D32-DE42-4A2A-A66F-D7A264845B35}" type="presParOf" srcId="{4E5E948E-B328-4E77-820F-F952A50A2F26}" destId="{43F3A529-CD10-4D2B-BA27-826048BF7FB4}" srcOrd="0" destOrd="0" presId="urn:microsoft.com/office/officeart/2005/8/layout/orgChart1"/>
    <dgm:cxn modelId="{DDDB562C-AD9E-413F-957C-AE3A495CF0E6}" type="presParOf" srcId="{43F3A529-CD10-4D2B-BA27-826048BF7FB4}" destId="{CA2BAE56-B2AE-4A43-A3BA-8111F7DF2901}" srcOrd="0" destOrd="0" presId="urn:microsoft.com/office/officeart/2005/8/layout/orgChart1"/>
    <dgm:cxn modelId="{C8765DD8-DE7B-4956-9E57-1CE3078F8578}" type="presParOf" srcId="{43F3A529-CD10-4D2B-BA27-826048BF7FB4}" destId="{A6BED983-646E-48DA-8E21-A8BC5D16F605}" srcOrd="1" destOrd="0" presId="urn:microsoft.com/office/officeart/2005/8/layout/orgChart1"/>
    <dgm:cxn modelId="{E4A2855C-5EEE-4972-BF30-E24FE4637967}" type="presParOf" srcId="{4E5E948E-B328-4E77-820F-F952A50A2F26}" destId="{9430562A-E316-4B3D-9434-F34A2BCBFE45}" srcOrd="1" destOrd="0" presId="urn:microsoft.com/office/officeart/2005/8/layout/orgChart1"/>
    <dgm:cxn modelId="{0DD83E12-6020-40B9-8F40-0F46144EA900}" type="presParOf" srcId="{4E5E948E-B328-4E77-820F-F952A50A2F26}" destId="{2EE9E432-AA6A-43CC-95D1-203A4B4BFF20}" srcOrd="2" destOrd="0" presId="urn:microsoft.com/office/officeart/2005/8/layout/orgChart1"/>
    <dgm:cxn modelId="{AE52157D-1FBF-44F9-97BA-B626F0AF53AE}" type="presParOf" srcId="{30A1BAA5-0F63-4EBA-A174-34F96A8E8356}" destId="{73491A16-3D0E-45E5-B617-C937FB0D10B5}" srcOrd="2" destOrd="0" presId="urn:microsoft.com/office/officeart/2005/8/layout/orgChart1"/>
    <dgm:cxn modelId="{92873C0F-D195-4417-A2CB-96A62887B2C4}" type="presParOf" srcId="{D4C753BC-2313-40BF-B876-FCBD2D9C482A}" destId="{C2C7F559-F06F-48F4-BA72-E3DC4CEED6C0}" srcOrd="2" destOrd="0" presId="urn:microsoft.com/office/officeart/2005/8/layout/orgChart1"/>
    <dgm:cxn modelId="{914C770E-3826-42A4-A932-3836D5F8BB9A}" type="presParOf" srcId="{C2C7F559-F06F-48F4-BA72-E3DC4CEED6C0}" destId="{51C36649-8CED-4681-BFA5-264BC21F5259}" srcOrd="0" destOrd="0" presId="urn:microsoft.com/office/officeart/2005/8/layout/orgChart1"/>
    <dgm:cxn modelId="{506D9BAF-4D89-4D81-B63D-06203445DF41}" type="presParOf" srcId="{51C36649-8CED-4681-BFA5-264BC21F5259}" destId="{7939320F-506B-49DC-AC25-0ADDA91EDC10}" srcOrd="0" destOrd="0" presId="urn:microsoft.com/office/officeart/2005/8/layout/orgChart1"/>
    <dgm:cxn modelId="{DAE4A08D-9A67-4E8F-89E0-75F5BA3BC7B1}" type="presParOf" srcId="{51C36649-8CED-4681-BFA5-264BC21F5259}" destId="{F883002C-A6B6-4A94-9627-B35898E322E4}" srcOrd="1" destOrd="0" presId="urn:microsoft.com/office/officeart/2005/8/layout/orgChart1"/>
    <dgm:cxn modelId="{6A71796A-A8B9-4A21-8717-436C2196A9ED}" type="presParOf" srcId="{C2C7F559-F06F-48F4-BA72-E3DC4CEED6C0}" destId="{441DF1EB-7535-45D6-816C-A8F0140F8675}" srcOrd="1" destOrd="0" presId="urn:microsoft.com/office/officeart/2005/8/layout/orgChart1"/>
    <dgm:cxn modelId="{F946B4B9-0B20-41B5-BA39-C7CD7CF3D8DF}" type="presParOf" srcId="{441DF1EB-7535-45D6-816C-A8F0140F8675}" destId="{C3E71038-CA52-4619-B605-31753D6E79A9}" srcOrd="0" destOrd="0" presId="urn:microsoft.com/office/officeart/2005/8/layout/orgChart1"/>
    <dgm:cxn modelId="{FBBB265B-071E-4343-87C8-D4C031EC90E6}" type="presParOf" srcId="{441DF1EB-7535-45D6-816C-A8F0140F8675}" destId="{0331F66C-9DD4-4786-933C-832B8EE898C0}" srcOrd="1" destOrd="0" presId="urn:microsoft.com/office/officeart/2005/8/layout/orgChart1"/>
    <dgm:cxn modelId="{A12C8FD6-814D-441A-9E02-441B480E209B}" type="presParOf" srcId="{0331F66C-9DD4-4786-933C-832B8EE898C0}" destId="{021EA490-88EF-4F42-98AD-4DFE6B1D8FB7}" srcOrd="0" destOrd="0" presId="urn:microsoft.com/office/officeart/2005/8/layout/orgChart1"/>
    <dgm:cxn modelId="{ED1099E6-4A1A-4169-A4B2-FD82FBC3F1B5}" type="presParOf" srcId="{021EA490-88EF-4F42-98AD-4DFE6B1D8FB7}" destId="{B263292C-EF42-4A71-90AD-DC5CBC96074C}" srcOrd="0" destOrd="0" presId="urn:microsoft.com/office/officeart/2005/8/layout/orgChart1"/>
    <dgm:cxn modelId="{D4763DFC-D1B6-4E60-9AB5-742224B929D0}" type="presParOf" srcId="{021EA490-88EF-4F42-98AD-4DFE6B1D8FB7}" destId="{56192179-6E00-42B4-9182-EA1DD5B31BA4}" srcOrd="1" destOrd="0" presId="urn:microsoft.com/office/officeart/2005/8/layout/orgChart1"/>
    <dgm:cxn modelId="{D1905B5A-7426-4FFA-A933-BB5F823BEE82}" type="presParOf" srcId="{0331F66C-9DD4-4786-933C-832B8EE898C0}" destId="{F7FC485B-23C2-4989-9F45-D44C0FB9B085}" srcOrd="1" destOrd="0" presId="urn:microsoft.com/office/officeart/2005/8/layout/orgChart1"/>
    <dgm:cxn modelId="{3B7D7186-3DDF-45A4-85B3-13FDD470398B}" type="presParOf" srcId="{0331F66C-9DD4-4786-933C-832B8EE898C0}" destId="{7AB9076B-B5FA-4E47-8A53-E3C24C737193}" srcOrd="2" destOrd="0" presId="urn:microsoft.com/office/officeart/2005/8/layout/orgChart1"/>
    <dgm:cxn modelId="{95720B8A-908C-4D55-B06B-70D0C60F8EAD}" type="presParOf" srcId="{C2C7F559-F06F-48F4-BA72-E3DC4CEED6C0}" destId="{6DF793D2-49FB-4214-8E2D-72CC431A3B68}" srcOrd="2" destOrd="0" presId="urn:microsoft.com/office/officeart/2005/8/layout/orgChart1"/>
    <dgm:cxn modelId="{50D59373-5160-4657-A868-332772732CED}" type="presParOf" srcId="{D4C753BC-2313-40BF-B876-FCBD2D9C482A}" destId="{C5A0556D-21F6-4B44-A923-C2E8F383E50F}" srcOrd="3" destOrd="0" presId="urn:microsoft.com/office/officeart/2005/8/layout/orgChart1"/>
    <dgm:cxn modelId="{8D1BF1BB-6C51-4ACA-AD03-7F9AC089A9AE}" type="presParOf" srcId="{C5A0556D-21F6-4B44-A923-C2E8F383E50F}" destId="{BF05FC3D-B9CA-4BDE-922C-32281A2AF6A5}" srcOrd="0" destOrd="0" presId="urn:microsoft.com/office/officeart/2005/8/layout/orgChart1"/>
    <dgm:cxn modelId="{41B8FFFE-1356-4BCA-8E15-20443EDF9CD8}" type="presParOf" srcId="{BF05FC3D-B9CA-4BDE-922C-32281A2AF6A5}" destId="{26EF8891-6AF7-41BF-958D-C3D6E3F06FA7}" srcOrd="0" destOrd="0" presId="urn:microsoft.com/office/officeart/2005/8/layout/orgChart1"/>
    <dgm:cxn modelId="{133369F6-A582-4DC3-A91D-25E9640FF950}" type="presParOf" srcId="{BF05FC3D-B9CA-4BDE-922C-32281A2AF6A5}" destId="{8198FAE3-B759-4970-8AF5-982F1BD8EE83}" srcOrd="1" destOrd="0" presId="urn:microsoft.com/office/officeart/2005/8/layout/orgChart1"/>
    <dgm:cxn modelId="{6265692C-E564-42A2-84E7-E424E3F9CF0D}" type="presParOf" srcId="{C5A0556D-21F6-4B44-A923-C2E8F383E50F}" destId="{881CC023-014D-4AA0-8DE1-59A05A5E706C}" srcOrd="1" destOrd="0" presId="urn:microsoft.com/office/officeart/2005/8/layout/orgChart1"/>
    <dgm:cxn modelId="{02B46708-7835-423E-B764-4377B9678A90}" type="presParOf" srcId="{881CC023-014D-4AA0-8DE1-59A05A5E706C}" destId="{089DF2BD-FFD7-433A-A383-5B04BA5C2E56}" srcOrd="0" destOrd="0" presId="urn:microsoft.com/office/officeart/2005/8/layout/orgChart1"/>
    <dgm:cxn modelId="{D812E397-99DC-434A-ABFB-CB85764B03F4}" type="presParOf" srcId="{881CC023-014D-4AA0-8DE1-59A05A5E706C}" destId="{A7CBC172-856C-4712-A587-1CAD89621C5D}" srcOrd="1" destOrd="0" presId="urn:microsoft.com/office/officeart/2005/8/layout/orgChart1"/>
    <dgm:cxn modelId="{BC2258C1-8E96-4D37-B0E1-70D7E7B0B235}" type="presParOf" srcId="{A7CBC172-856C-4712-A587-1CAD89621C5D}" destId="{EDDD6816-362C-468B-A780-2DCB043530AE}" srcOrd="0" destOrd="0" presId="urn:microsoft.com/office/officeart/2005/8/layout/orgChart1"/>
    <dgm:cxn modelId="{6DF806B5-5DB5-4C97-9B0E-C94C7DE78956}" type="presParOf" srcId="{EDDD6816-362C-468B-A780-2DCB043530AE}" destId="{CC87E744-34AD-4C54-BEB2-DB0A5ABB9E89}" srcOrd="0" destOrd="0" presId="urn:microsoft.com/office/officeart/2005/8/layout/orgChart1"/>
    <dgm:cxn modelId="{872005F4-C845-430A-9E17-C1E22A8EB334}" type="presParOf" srcId="{EDDD6816-362C-468B-A780-2DCB043530AE}" destId="{EEFCC20D-7CC8-49C0-ADD2-359EE21DBC0A}" srcOrd="1" destOrd="0" presId="urn:microsoft.com/office/officeart/2005/8/layout/orgChart1"/>
    <dgm:cxn modelId="{9B6AFDB3-973A-41ED-B3D1-53B1DB5F8787}" type="presParOf" srcId="{A7CBC172-856C-4712-A587-1CAD89621C5D}" destId="{A9D070BC-E4B7-4C26-BDE3-301B02B4633F}" srcOrd="1" destOrd="0" presId="urn:microsoft.com/office/officeart/2005/8/layout/orgChart1"/>
    <dgm:cxn modelId="{2712975E-1615-4D9D-9258-CD9E7D16300D}" type="presParOf" srcId="{A7CBC172-856C-4712-A587-1CAD89621C5D}" destId="{40716E21-3D15-43F9-A633-69737DEC8879}" srcOrd="2" destOrd="0" presId="urn:microsoft.com/office/officeart/2005/8/layout/orgChart1"/>
    <dgm:cxn modelId="{40F72CF1-A050-4090-AB87-B4C1B3A41C7D}" type="presParOf" srcId="{881CC023-014D-4AA0-8DE1-59A05A5E706C}" destId="{450011B5-FD05-4E5D-B51A-E9FD23D52680}" srcOrd="2" destOrd="0" presId="urn:microsoft.com/office/officeart/2005/8/layout/orgChart1"/>
    <dgm:cxn modelId="{A3C6625F-C08F-4642-81EF-6A162C53C126}" type="presParOf" srcId="{881CC023-014D-4AA0-8DE1-59A05A5E706C}" destId="{D78DBB1D-85F7-493C-B9EE-C44BB727C7DF}" srcOrd="3" destOrd="0" presId="urn:microsoft.com/office/officeart/2005/8/layout/orgChart1"/>
    <dgm:cxn modelId="{F81B52CA-E68B-4435-B8EF-2E3EF85E62AF}" type="presParOf" srcId="{D78DBB1D-85F7-493C-B9EE-C44BB727C7DF}" destId="{015A1895-A093-4140-83BC-3BBFB4ED38C9}" srcOrd="0" destOrd="0" presId="urn:microsoft.com/office/officeart/2005/8/layout/orgChart1"/>
    <dgm:cxn modelId="{A16A9128-63E1-4685-9145-AED20D72F88D}" type="presParOf" srcId="{015A1895-A093-4140-83BC-3BBFB4ED38C9}" destId="{7B4F69C0-ACC6-4606-B3E9-A9FA9C60FC6A}" srcOrd="0" destOrd="0" presId="urn:microsoft.com/office/officeart/2005/8/layout/orgChart1"/>
    <dgm:cxn modelId="{8EBC8D47-C631-4A01-8533-76181EF4F6C7}" type="presParOf" srcId="{015A1895-A093-4140-83BC-3BBFB4ED38C9}" destId="{59BF4F5E-1BFD-488A-993A-0B0F1C31FE6E}" srcOrd="1" destOrd="0" presId="urn:microsoft.com/office/officeart/2005/8/layout/orgChart1"/>
    <dgm:cxn modelId="{16EEFF26-B65A-4808-BA06-4E95455E447A}" type="presParOf" srcId="{D78DBB1D-85F7-493C-B9EE-C44BB727C7DF}" destId="{7D9A450D-FEA8-4C04-9818-082FD3F91A6C}" srcOrd="1" destOrd="0" presId="urn:microsoft.com/office/officeart/2005/8/layout/orgChart1"/>
    <dgm:cxn modelId="{62BDAB52-A142-40F1-A607-73F310B5B5AF}" type="presParOf" srcId="{D78DBB1D-85F7-493C-B9EE-C44BB727C7DF}" destId="{B69B7E3D-DC74-4560-BEF5-16A9B38B8888}" srcOrd="2" destOrd="0" presId="urn:microsoft.com/office/officeart/2005/8/layout/orgChart1"/>
    <dgm:cxn modelId="{F0F33F09-98B7-435C-B5AE-C74A58F37FF2}" type="presParOf" srcId="{C5A0556D-21F6-4B44-A923-C2E8F383E50F}" destId="{51BCEE79-6F94-47A0-911A-E28C6FD3F1B5}" srcOrd="2" destOrd="0" presId="urn:microsoft.com/office/officeart/2005/8/layout/orgChart1"/>
    <dgm:cxn modelId="{98039EA8-C97A-4A41-98C5-8BCE62468D09}" type="presParOf" srcId="{D4C753BC-2313-40BF-B876-FCBD2D9C482A}" destId="{3C405C60-124B-42C8-A97C-8AED65982B80}" srcOrd="4" destOrd="0" presId="urn:microsoft.com/office/officeart/2005/8/layout/orgChart1"/>
    <dgm:cxn modelId="{75EFC1D6-BFB4-4A4D-BA3B-8285968C8AD4}" type="presParOf" srcId="{3C405C60-124B-42C8-A97C-8AED65982B80}" destId="{E1763051-ED34-468C-9D96-5D220DBD35B0}" srcOrd="0" destOrd="0" presId="urn:microsoft.com/office/officeart/2005/8/layout/orgChart1"/>
    <dgm:cxn modelId="{D9D5FF0A-B2E1-4522-A9F8-AF3172C68578}" type="presParOf" srcId="{E1763051-ED34-468C-9D96-5D220DBD35B0}" destId="{F3CAD216-F495-45B3-9F45-6D03560C5330}" srcOrd="0" destOrd="0" presId="urn:microsoft.com/office/officeart/2005/8/layout/orgChart1"/>
    <dgm:cxn modelId="{4DBD8614-DB49-4EA9-9F36-DD51762E2D75}" type="presParOf" srcId="{E1763051-ED34-468C-9D96-5D220DBD35B0}" destId="{997B8594-FBD7-4F4F-B530-F913AA491081}" srcOrd="1" destOrd="0" presId="urn:microsoft.com/office/officeart/2005/8/layout/orgChart1"/>
    <dgm:cxn modelId="{DEE9A08D-D7DC-441A-88FE-59BE443CC9CC}" type="presParOf" srcId="{3C405C60-124B-42C8-A97C-8AED65982B80}" destId="{7E971506-6670-44B9-8AAD-9602ADD302D9}" srcOrd="1" destOrd="0" presId="urn:microsoft.com/office/officeart/2005/8/layout/orgChart1"/>
    <dgm:cxn modelId="{C18E8D4A-E9CD-42D4-B9DC-E956CB821468}" type="presParOf" srcId="{7E971506-6670-44B9-8AAD-9602ADD302D9}" destId="{699AE86C-4D38-402D-A100-0E04111D7129}" srcOrd="0" destOrd="0" presId="urn:microsoft.com/office/officeart/2005/8/layout/orgChart1"/>
    <dgm:cxn modelId="{0365777A-B404-4C24-916A-42E0B668D8D6}" type="presParOf" srcId="{7E971506-6670-44B9-8AAD-9602ADD302D9}" destId="{AAB659AF-3A31-4688-B3BC-875C1457A72A}" srcOrd="1" destOrd="0" presId="urn:microsoft.com/office/officeart/2005/8/layout/orgChart1"/>
    <dgm:cxn modelId="{C8D141C0-AF46-4218-A013-D0361F32FC09}" type="presParOf" srcId="{AAB659AF-3A31-4688-B3BC-875C1457A72A}" destId="{22035B78-2F35-4AA3-8BF4-1A8196B14B6D}" srcOrd="0" destOrd="0" presId="urn:microsoft.com/office/officeart/2005/8/layout/orgChart1"/>
    <dgm:cxn modelId="{5544D295-0105-4B47-801A-2AB4FF1E61B6}" type="presParOf" srcId="{22035B78-2F35-4AA3-8BF4-1A8196B14B6D}" destId="{D03E5EBF-EDCD-4042-9BC0-F9E90D4FDA1E}" srcOrd="0" destOrd="0" presId="urn:microsoft.com/office/officeart/2005/8/layout/orgChart1"/>
    <dgm:cxn modelId="{218D7B4B-AAF3-4688-B7AB-68CFEA2E4526}" type="presParOf" srcId="{22035B78-2F35-4AA3-8BF4-1A8196B14B6D}" destId="{5824A254-CFE9-4316-ADC4-A3E200D5B93E}" srcOrd="1" destOrd="0" presId="urn:microsoft.com/office/officeart/2005/8/layout/orgChart1"/>
    <dgm:cxn modelId="{51A52C29-DEBD-4C82-AE0D-BDAA99BA5A8A}" type="presParOf" srcId="{AAB659AF-3A31-4688-B3BC-875C1457A72A}" destId="{A2AB6142-E1A6-4A0E-BF12-98F22C2CAB6A}" srcOrd="1" destOrd="0" presId="urn:microsoft.com/office/officeart/2005/8/layout/orgChart1"/>
    <dgm:cxn modelId="{80653452-758E-40CD-8DD1-9DDDF024E4DC}" type="presParOf" srcId="{AAB659AF-3A31-4688-B3BC-875C1457A72A}" destId="{ECFE682D-332B-42B3-AB60-8EA775A6B357}" srcOrd="2" destOrd="0" presId="urn:microsoft.com/office/officeart/2005/8/layout/orgChart1"/>
    <dgm:cxn modelId="{A913B32D-110E-40A2-8E45-501DD12A236F}" type="presParOf" srcId="{3C405C60-124B-42C8-A97C-8AED65982B80}" destId="{583FD1E5-758B-4C22-9A43-2CABAB58781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95DBD9-14DE-4EE9-9326-04A2FCD1B921}">
      <dsp:nvSpPr>
        <dsp:cNvPr id="0" name=""/>
        <dsp:cNvSpPr/>
      </dsp:nvSpPr>
      <dsp:spPr>
        <a:xfrm>
          <a:off x="6140937" y="2048355"/>
          <a:ext cx="1134024" cy="269846"/>
        </a:xfrm>
        <a:custGeom>
          <a:avLst/>
          <a:gdLst/>
          <a:ahLst/>
          <a:cxnLst/>
          <a:rect l="0" t="0" r="0" b="0"/>
          <a:pathLst>
            <a:path>
              <a:moveTo>
                <a:pt x="0" y="0"/>
              </a:moveTo>
              <a:lnTo>
                <a:pt x="0" y="183892"/>
              </a:lnTo>
              <a:lnTo>
                <a:pt x="1134024" y="183892"/>
              </a:lnTo>
              <a:lnTo>
                <a:pt x="1134024"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E8FA1-30A9-4353-8BCE-A30A7F80F194}">
      <dsp:nvSpPr>
        <dsp:cNvPr id="0" name=""/>
        <dsp:cNvSpPr/>
      </dsp:nvSpPr>
      <dsp:spPr>
        <a:xfrm>
          <a:off x="6095217" y="2048355"/>
          <a:ext cx="91440" cy="269846"/>
        </a:xfrm>
        <a:custGeom>
          <a:avLst/>
          <a:gdLst/>
          <a:ahLst/>
          <a:cxnLst/>
          <a:rect l="0" t="0" r="0" b="0"/>
          <a:pathLst>
            <a:path>
              <a:moveTo>
                <a:pt x="45720" y="0"/>
              </a:moveTo>
              <a:lnTo>
                <a:pt x="4572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8CFD4-FA48-4EC6-822F-923571E5CD1C}">
      <dsp:nvSpPr>
        <dsp:cNvPr id="0" name=""/>
        <dsp:cNvSpPr/>
      </dsp:nvSpPr>
      <dsp:spPr>
        <a:xfrm>
          <a:off x="5006913" y="2048355"/>
          <a:ext cx="1134024" cy="269846"/>
        </a:xfrm>
        <a:custGeom>
          <a:avLst/>
          <a:gdLst/>
          <a:ahLst/>
          <a:cxnLst/>
          <a:rect l="0" t="0" r="0" b="0"/>
          <a:pathLst>
            <a:path>
              <a:moveTo>
                <a:pt x="1134024" y="0"/>
              </a:moveTo>
              <a:lnTo>
                <a:pt x="1134024"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4D428D-0372-4A7A-8BCA-04D2951000A0}">
      <dsp:nvSpPr>
        <dsp:cNvPr id="0" name=""/>
        <dsp:cNvSpPr/>
      </dsp:nvSpPr>
      <dsp:spPr>
        <a:xfrm>
          <a:off x="3305877"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3824F0-B4D3-4003-976A-CCBFF1B7D449}">
      <dsp:nvSpPr>
        <dsp:cNvPr id="0" name=""/>
        <dsp:cNvSpPr/>
      </dsp:nvSpPr>
      <dsp:spPr>
        <a:xfrm>
          <a:off x="2738865"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1CF58E-3BB1-493A-A779-B8B068354C32}">
      <dsp:nvSpPr>
        <dsp:cNvPr id="0" name=""/>
        <dsp:cNvSpPr/>
      </dsp:nvSpPr>
      <dsp:spPr>
        <a:xfrm>
          <a:off x="1037829"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678D9D-B783-42B2-A1B7-6B96D681DAC8}">
      <dsp:nvSpPr>
        <dsp:cNvPr id="0" name=""/>
        <dsp:cNvSpPr/>
      </dsp:nvSpPr>
      <dsp:spPr>
        <a:xfrm>
          <a:off x="470817"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6D9DAA-3F4E-4981-9795-11CC848D51E8}">
      <dsp:nvSpPr>
        <dsp:cNvPr id="0" name=""/>
        <dsp:cNvSpPr/>
      </dsp:nvSpPr>
      <dsp:spPr>
        <a:xfrm>
          <a:off x="573910"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E936CED-C161-4138-88EF-5671B7FB829B}">
      <dsp:nvSpPr>
        <dsp:cNvPr id="0" name=""/>
        <dsp:cNvSpPr/>
      </dsp:nvSpPr>
      <dsp:spPr>
        <a:xfrm>
          <a:off x="677003"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Effet </a:t>
          </a:r>
          <a:r>
            <a:rPr lang="fr-FR" sz="800" b="0" i="0" u="none" kern="1200" baseline="0" dirty="0" smtClean="0"/>
            <a:t>(</a:t>
          </a:r>
          <a:r>
            <a:rPr lang="fr-FR" sz="800" b="0" i="0" u="none" kern="1200" baseline="0" dirty="0" smtClean="0">
              <a:solidFill>
                <a:schemeClr val="tx1"/>
              </a:solidFill>
            </a:rPr>
            <a:t>dédié  à l’ égalité</a:t>
          </a:r>
          <a:br>
            <a:rPr lang="fr-FR" sz="800" b="0" i="0" u="none" kern="1200" baseline="0" dirty="0" smtClean="0">
              <a:solidFill>
                <a:schemeClr val="tx1"/>
              </a:solidFill>
            </a:rPr>
          </a:br>
          <a:r>
            <a:rPr lang="fr-FR" sz="800" b="0" i="0" u="none" kern="1200" baseline="0" dirty="0" smtClean="0">
              <a:solidFill>
                <a:schemeClr val="tx1"/>
              </a:solidFill>
            </a:rPr>
            <a:t>des </a:t>
          </a:r>
          <a:r>
            <a:rPr lang="fr-FR" sz="800" b="0" i="0" u="none" kern="1200" baseline="0" dirty="0">
              <a:solidFill>
                <a:schemeClr val="tx1"/>
              </a:solidFill>
            </a:rPr>
            <a:t>sexes)</a:t>
          </a:r>
          <a:endParaRPr lang="fr-FR" sz="800" kern="1200" dirty="0">
            <a:solidFill>
              <a:schemeClr val="tx1"/>
            </a:solidFill>
          </a:endParaRPr>
        </a:p>
      </dsp:txBody>
      <dsp:txXfrm>
        <a:off x="694259" y="1574373"/>
        <a:ext cx="893325" cy="554665"/>
      </dsp:txXfrm>
    </dsp:sp>
    <dsp:sp modelId="{EE47274D-77E6-4CA0-A210-9DEF8AEBC5D0}">
      <dsp:nvSpPr>
        <dsp:cNvPr id="0" name=""/>
        <dsp:cNvSpPr/>
      </dsp:nvSpPr>
      <dsp:spPr>
        <a:xfrm>
          <a:off x="689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8604C82-CC9F-4FF8-BC5F-9257951379CE}">
      <dsp:nvSpPr>
        <dsp:cNvPr id="0" name=""/>
        <dsp:cNvSpPr/>
      </dsp:nvSpPr>
      <dsp:spPr>
        <a:xfrm>
          <a:off x="10999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a:t>
          </a:r>
          <a:r>
            <a:rPr lang="fr-FR" sz="800" b="0" i="0" u="none" kern="1200" baseline="0" dirty="0" smtClean="0"/>
            <a:t>propre</a:t>
          </a:r>
          <a:br>
            <a:rPr lang="fr-FR" sz="800" b="0" i="0" u="none" kern="1200" baseline="0" dirty="0" smtClean="0"/>
          </a:br>
          <a:r>
            <a:rPr lang="fr-FR" sz="800" b="0" i="0" u="none" kern="1200" baseline="0" dirty="0" smtClean="0"/>
            <a:t>à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127247" y="2433396"/>
        <a:ext cx="893325" cy="554665"/>
      </dsp:txXfrm>
    </dsp:sp>
    <dsp:sp modelId="{B89D129A-6150-466F-BCBF-75228908123A}">
      <dsp:nvSpPr>
        <dsp:cNvPr id="0" name=""/>
        <dsp:cNvSpPr/>
      </dsp:nvSpPr>
      <dsp:spPr>
        <a:xfrm>
          <a:off x="114092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6069EC6-5D0A-49C0-A6AA-D0B40C964B3B}">
      <dsp:nvSpPr>
        <dsp:cNvPr id="0" name=""/>
        <dsp:cNvSpPr/>
      </dsp:nvSpPr>
      <dsp:spPr>
        <a:xfrm>
          <a:off x="124401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a:t>
          </a:r>
          <a:r>
            <a:rPr lang="fr-FR" sz="800" b="0" i="0" u="none" kern="1200" baseline="0" dirty="0" smtClean="0"/>
            <a:t>propre</a:t>
          </a:r>
          <a:br>
            <a:rPr lang="fr-FR" sz="800" b="0" i="0" u="none" kern="1200" baseline="0" dirty="0" smtClean="0"/>
          </a:br>
          <a:r>
            <a:rPr lang="fr-FR" sz="800" b="0" i="0" u="none" kern="1200" baseline="0" dirty="0" smtClean="0"/>
            <a:t>à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1261271" y="2433396"/>
        <a:ext cx="893325" cy="554665"/>
      </dsp:txXfrm>
    </dsp:sp>
    <dsp:sp modelId="{52D5BD32-DCD3-4985-8F44-6FB0076E215A}">
      <dsp:nvSpPr>
        <dsp:cNvPr id="0" name=""/>
        <dsp:cNvSpPr/>
      </dsp:nvSpPr>
      <dsp:spPr>
        <a:xfrm>
          <a:off x="284195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5A4DCDD-73D5-4C91-962C-FE5AF1E5A90A}">
      <dsp:nvSpPr>
        <dsp:cNvPr id="0" name=""/>
        <dsp:cNvSpPr/>
      </dsp:nvSpPr>
      <dsp:spPr>
        <a:xfrm>
          <a:off x="294505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smtClean="0"/>
            <a:t>Effet</a:t>
          </a:r>
          <a:br>
            <a:rPr lang="fr-FR" sz="800" b="0" i="0" u="none" kern="1200" baseline="0" dirty="0" smtClean="0"/>
          </a:br>
          <a:r>
            <a:rPr lang="fr-FR" sz="800" b="0" i="0" u="none" kern="1200" baseline="0" dirty="0" smtClean="0"/>
            <a:t>(pas propre</a:t>
          </a:r>
          <a:br>
            <a:rPr lang="fr-FR" sz="800" b="0" i="0" u="none" kern="1200" baseline="0" dirty="0" smtClean="0"/>
          </a:br>
          <a:r>
            <a:rPr lang="fr-FR" sz="800" b="0" i="0" u="none" kern="1200" baseline="0" dirty="0" smtClean="0"/>
            <a:t>à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2962307" y="1574373"/>
        <a:ext cx="893325" cy="554665"/>
      </dsp:txXfrm>
    </dsp:sp>
    <dsp:sp modelId="{A43A5963-17B4-4DF1-A9DE-3100ABDC6E4C}">
      <dsp:nvSpPr>
        <dsp:cNvPr id="0" name=""/>
        <dsp:cNvSpPr/>
      </dsp:nvSpPr>
      <dsp:spPr>
        <a:xfrm>
          <a:off x="2274946"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BB93027-D04A-431E-8E77-0DE0A69A2838}">
      <dsp:nvSpPr>
        <dsp:cNvPr id="0" name=""/>
        <dsp:cNvSpPr/>
      </dsp:nvSpPr>
      <dsp:spPr>
        <a:xfrm>
          <a:off x="2378039"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a:t>
          </a:r>
          <a:r>
            <a:rPr lang="fr-FR" sz="800" b="0" i="0" u="none" kern="1200" baseline="0" dirty="0" smtClean="0"/>
            <a:t>propre</a:t>
          </a:r>
          <a:br>
            <a:rPr lang="fr-FR" sz="800" b="0" i="0" u="none" kern="1200" baseline="0" dirty="0" smtClean="0"/>
          </a:br>
          <a:r>
            <a:rPr lang="fr-FR" sz="800" b="0" i="0" u="none" kern="1200" baseline="0" dirty="0" smtClean="0"/>
            <a:t>à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2395295" y="2433396"/>
        <a:ext cx="893325" cy="554665"/>
      </dsp:txXfrm>
    </dsp:sp>
    <dsp:sp modelId="{72CDEF3A-90EC-40AB-819A-0C3ED400B79D}">
      <dsp:nvSpPr>
        <dsp:cNvPr id="0" name=""/>
        <dsp:cNvSpPr/>
      </dsp:nvSpPr>
      <dsp:spPr>
        <a:xfrm>
          <a:off x="3408970"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ECBF952-F037-47D4-A6A2-BAC763E4D659}">
      <dsp:nvSpPr>
        <dsp:cNvPr id="0" name=""/>
        <dsp:cNvSpPr/>
      </dsp:nvSpPr>
      <dsp:spPr>
        <a:xfrm>
          <a:off x="3512063"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(notamment en matière d'égalité des sexes)</a:t>
          </a:r>
          <a:endParaRPr lang="fr-FR" sz="800" kern="1200" dirty="0"/>
        </a:p>
      </dsp:txBody>
      <dsp:txXfrm>
        <a:off x="3529319" y="2433396"/>
        <a:ext cx="893325" cy="554665"/>
      </dsp:txXfrm>
    </dsp:sp>
    <dsp:sp modelId="{568F7B2B-3222-43DE-8779-71696E3514BE}">
      <dsp:nvSpPr>
        <dsp:cNvPr id="0" name=""/>
        <dsp:cNvSpPr/>
      </dsp:nvSpPr>
      <dsp:spPr>
        <a:xfrm>
          <a:off x="567701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3F0254E-B696-4FA3-B829-AC82F797A6E8}">
      <dsp:nvSpPr>
        <dsp:cNvPr id="0" name=""/>
        <dsp:cNvSpPr/>
      </dsp:nvSpPr>
      <dsp:spPr>
        <a:xfrm>
          <a:off x="578011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smtClean="0"/>
            <a:t>Effet</a:t>
          </a:r>
          <a:br>
            <a:rPr lang="fr-FR" sz="800" b="0" i="0" u="none" kern="1200" baseline="0" dirty="0" smtClean="0"/>
          </a:br>
          <a:r>
            <a:rPr lang="fr-FR" sz="800" b="0" i="0" u="none" kern="1200" baseline="0" dirty="0" smtClean="0"/>
            <a:t>(pas propre</a:t>
          </a:r>
          <a:br>
            <a:rPr lang="fr-FR" sz="800" b="0" i="0" u="none" kern="1200" baseline="0" dirty="0" smtClean="0"/>
          </a:br>
          <a:r>
            <a:rPr lang="fr-FR" sz="800" b="0" i="0" u="none" kern="1200" baseline="0" dirty="0" smtClean="0"/>
            <a:t>à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5797367" y="1574373"/>
        <a:ext cx="893325" cy="554665"/>
      </dsp:txXfrm>
    </dsp:sp>
    <dsp:sp modelId="{9E9F42AF-9AEB-45AF-B355-476CB391FEDE}">
      <dsp:nvSpPr>
        <dsp:cNvPr id="0" name=""/>
        <dsp:cNvSpPr/>
      </dsp:nvSpPr>
      <dsp:spPr>
        <a:xfrm>
          <a:off x="4542994"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273652F-7D50-4AA4-81E0-BD881F812C1C}">
      <dsp:nvSpPr>
        <dsp:cNvPr id="0" name=""/>
        <dsp:cNvSpPr/>
      </dsp:nvSpPr>
      <dsp:spPr>
        <a:xfrm>
          <a:off x="4646087"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(notamment en matière d'égalité des sexes)</a:t>
          </a:r>
          <a:endParaRPr lang="fr-FR" sz="800" kern="1200" dirty="0"/>
        </a:p>
      </dsp:txBody>
      <dsp:txXfrm>
        <a:off x="4663343" y="2433396"/>
        <a:ext cx="893325" cy="554665"/>
      </dsp:txXfrm>
    </dsp:sp>
    <dsp:sp modelId="{05806512-A63F-4B90-B0FE-310187319291}">
      <dsp:nvSpPr>
        <dsp:cNvPr id="0" name=""/>
        <dsp:cNvSpPr/>
      </dsp:nvSpPr>
      <dsp:spPr>
        <a:xfrm>
          <a:off x="567701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AF14271-4C49-4ABB-8BEA-FA0FF30C3926}">
      <dsp:nvSpPr>
        <dsp:cNvPr id="0" name=""/>
        <dsp:cNvSpPr/>
      </dsp:nvSpPr>
      <dsp:spPr>
        <a:xfrm>
          <a:off x="578011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a:t>Extrant (notamment en matière d'égalité des sexes)</a:t>
          </a:r>
          <a:endParaRPr lang="fr-FR" sz="800" kern="1200" dirty="0"/>
        </a:p>
      </dsp:txBody>
      <dsp:txXfrm>
        <a:off x="5797367" y="2433396"/>
        <a:ext cx="893325" cy="554665"/>
      </dsp:txXfrm>
    </dsp:sp>
    <dsp:sp modelId="{1FC343F0-35EF-4256-81D2-92EE8AB4B800}">
      <dsp:nvSpPr>
        <dsp:cNvPr id="0" name=""/>
        <dsp:cNvSpPr/>
      </dsp:nvSpPr>
      <dsp:spPr>
        <a:xfrm>
          <a:off x="681104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A3BFD76-D0F3-42C7-9EE8-B070E89B9C77}">
      <dsp:nvSpPr>
        <dsp:cNvPr id="0" name=""/>
        <dsp:cNvSpPr/>
      </dsp:nvSpPr>
      <dsp:spPr>
        <a:xfrm>
          <a:off x="691413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b="0" i="0" u="none" kern="1200" baseline="0" dirty="0" smtClean="0"/>
            <a:t>Extrant</a:t>
          </a:r>
          <a:br>
            <a:rPr lang="fr-FR" sz="800" b="0" i="0" u="none" kern="1200" baseline="0" dirty="0" smtClean="0"/>
          </a:br>
          <a:r>
            <a:rPr lang="fr-FR" sz="800" b="0" i="0" u="none" kern="1200" baseline="0" dirty="0" smtClean="0"/>
            <a:t>(aucun lien</a:t>
          </a:r>
          <a:br>
            <a:rPr lang="fr-FR" sz="800" b="0" i="0" u="none" kern="1200" baseline="0" dirty="0" smtClean="0"/>
          </a:br>
          <a:r>
            <a:rPr lang="fr-FR" sz="800" b="0" i="0" u="none" kern="1200" baseline="0" dirty="0" smtClean="0"/>
            <a:t>avec l'égalité</a:t>
          </a:r>
          <a:br>
            <a:rPr lang="fr-FR" sz="800" b="0" i="0" u="none" kern="1200" baseline="0" dirty="0" smtClean="0"/>
          </a:br>
          <a:r>
            <a:rPr lang="fr-FR" sz="800" b="0" i="0" u="none" kern="1200" baseline="0" dirty="0" smtClean="0"/>
            <a:t>des </a:t>
          </a:r>
          <a:r>
            <a:rPr lang="fr-FR" sz="800" b="0" i="0" u="none" kern="1200" baseline="0" dirty="0"/>
            <a:t>sexes)</a:t>
          </a:r>
          <a:endParaRPr lang="fr-FR" sz="800" kern="1200" dirty="0"/>
        </a:p>
      </dsp:txBody>
      <dsp:txXfrm>
        <a:off x="6931391" y="2433396"/>
        <a:ext cx="893325" cy="554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DADF8-4FA5-4D51-8990-F759C8DACD37}">
      <dsp:nvSpPr>
        <dsp:cNvPr id="0" name=""/>
        <dsp:cNvSpPr/>
      </dsp:nvSpPr>
      <dsp:spPr>
        <a:xfrm rot="16200000">
          <a:off x="792088" y="-792088"/>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fr-FR" sz="1400" b="0" i="0" u="none" kern="1200" baseline="0" dirty="0"/>
            <a:t>Les femmes sont sous-représentées dans la </a:t>
          </a:r>
          <a:r>
            <a:rPr lang="fr-FR" sz="1400" b="0" i="0" u="sng" kern="1200" baseline="0" dirty="0"/>
            <a:t>prise de décisions</a:t>
          </a:r>
          <a:r>
            <a:rPr lang="fr-FR" sz="1400" b="0" i="0" u="none" kern="1200" baseline="0" dirty="0"/>
            <a:t> à tous les niveaux, y compris dans les instances officielles et informelles, dans les secteurs public et privé, et au niveau local</a:t>
          </a:r>
          <a:endParaRPr lang="fr-FR" sz="1400" kern="1200" dirty="0"/>
        </a:p>
      </dsp:txBody>
      <dsp:txXfrm rot="5400000">
        <a:off x="0" y="0"/>
        <a:ext cx="3672408" cy="1566174"/>
      </dsp:txXfrm>
    </dsp:sp>
    <dsp:sp modelId="{DCA7D489-8A0E-4D66-9B6E-9485C283FD6D}">
      <dsp:nvSpPr>
        <dsp:cNvPr id="0" name=""/>
        <dsp:cNvSpPr/>
      </dsp:nvSpPr>
      <dsp:spPr>
        <a:xfrm>
          <a:off x="3672408" y="0"/>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fr-FR" sz="1400" b="0" i="0" u="none" kern="1200" baseline="0" dirty="0"/>
            <a:t>En raison des inégalités en matière de genre, les femmes sont </a:t>
          </a:r>
          <a:r>
            <a:rPr lang="fr-FR" sz="1400" b="0" i="0" u="none" kern="1200" baseline="0" dirty="0" err="1"/>
            <a:t>sur-représentées</a:t>
          </a:r>
          <a:r>
            <a:rPr lang="fr-FR" sz="1400" b="0" i="0" u="none" kern="1200" baseline="0" dirty="0"/>
            <a:t> dans les </a:t>
          </a:r>
          <a:r>
            <a:rPr lang="fr-FR" sz="1400" b="0" i="0" u="sng" kern="1200" baseline="0" dirty="0"/>
            <a:t>segments les plus vulnérables de l'économie non structurée</a:t>
          </a:r>
          <a:r>
            <a:rPr lang="fr-FR" sz="1400" b="0" i="0" u="none" kern="1200" baseline="0" dirty="0"/>
            <a:t>, ce qui les expose à des risques supplémentaires et à d'autres formes de vulnérabilités</a:t>
          </a:r>
          <a:endParaRPr lang="fr-FR" sz="1400" kern="1200" dirty="0"/>
        </a:p>
      </dsp:txBody>
      <dsp:txXfrm>
        <a:off x="3672408" y="0"/>
        <a:ext cx="3672408" cy="1566174"/>
      </dsp:txXfrm>
    </dsp:sp>
    <dsp:sp modelId="{112EF832-DA54-48B6-B0D2-71EB20B24395}">
      <dsp:nvSpPr>
        <dsp:cNvPr id="0" name=""/>
        <dsp:cNvSpPr/>
      </dsp:nvSpPr>
      <dsp:spPr>
        <a:xfrm rot="10800000">
          <a:off x="0" y="2088232"/>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fr-FR" sz="1400" b="0" i="0" u="sng" kern="1200" baseline="0" dirty="0"/>
            <a:t>La violence fondée sur le genre</a:t>
          </a:r>
          <a:r>
            <a:rPr lang="fr-FR" sz="1400" b="0" i="0" u="none" kern="1200" baseline="0" dirty="0"/>
            <a:t> est courante au Viet Nam, mais il n'existe pas d'approche structurée multisectorielle sur le plan national englobant la prévention, la protection et l'aide aux victimes</a:t>
          </a:r>
          <a:endParaRPr lang="fr-FR" sz="1400" kern="1200" dirty="0"/>
        </a:p>
      </dsp:txBody>
      <dsp:txXfrm rot="10800000">
        <a:off x="0" y="2610290"/>
        <a:ext cx="3672408" cy="1566174"/>
      </dsp:txXfrm>
    </dsp:sp>
    <dsp:sp modelId="{A94D430D-6C1F-4243-BAE1-98DB157DEBF2}">
      <dsp:nvSpPr>
        <dsp:cNvPr id="0" name=""/>
        <dsp:cNvSpPr/>
      </dsp:nvSpPr>
      <dsp:spPr>
        <a:xfrm rot="5400000">
          <a:off x="4464496" y="1296144"/>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fr-FR" sz="1400" b="0" i="0" u="none" kern="1200" baseline="0" dirty="0"/>
            <a:t>Une </a:t>
          </a:r>
          <a:r>
            <a:rPr lang="fr-FR" sz="1400" b="0" i="0" u="sng" kern="1200" baseline="0" dirty="0"/>
            <a:t>discrimination persistante à l'égard des filles</a:t>
          </a:r>
          <a:r>
            <a:rPr lang="fr-FR" sz="1400" b="0" i="0" u="none" kern="1200" baseline="0" dirty="0"/>
            <a:t>, comme le montre le déséquilibre croissant du sex-ratio, et le traitement préférentiel des garçons au sein de la famille</a:t>
          </a:r>
          <a:endParaRPr lang="fr-FR" sz="1400" kern="1200" dirty="0"/>
        </a:p>
      </dsp:txBody>
      <dsp:txXfrm rot="-5400000">
        <a:off x="3672408" y="2610290"/>
        <a:ext cx="3672408" cy="1566174"/>
      </dsp:txXfrm>
    </dsp:sp>
    <dsp:sp modelId="{3DAA747D-BB70-4842-AB05-2DF298158040}">
      <dsp:nvSpPr>
        <dsp:cNvPr id="0" name=""/>
        <dsp:cNvSpPr/>
      </dsp:nvSpPr>
      <dsp:spPr>
        <a:xfrm>
          <a:off x="2164789" y="1434150"/>
          <a:ext cx="3015237" cy="1308162"/>
        </a:xfrm>
        <a:prstGeom prst="roundRect">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fr-FR" sz="1400" b="0" i="0" u="sng" kern="1200" baseline="0" dirty="0"/>
            <a:t>L'inégalité persistante entre les sexes, le manque d'équité et la discrimination</a:t>
          </a:r>
          <a:r>
            <a:rPr lang="fr-FR" sz="1400" b="0" i="0" u="none" kern="1200" baseline="0" dirty="0"/>
            <a:t> exacerbent les autres formes d'inconvénients et la disparité, et freinent le développement</a:t>
          </a:r>
          <a:endParaRPr lang="fr-FR" sz="1400" kern="1200" dirty="0"/>
        </a:p>
      </dsp:txBody>
      <dsp:txXfrm>
        <a:off x="2228648" y="1498009"/>
        <a:ext cx="2887519" cy="11804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6CCDD-0C72-44E3-AFAF-22B6D79F17E3}">
      <dsp:nvSpPr>
        <dsp:cNvPr id="0" name=""/>
        <dsp:cNvSpPr/>
      </dsp:nvSpPr>
      <dsp:spPr>
        <a:xfrm>
          <a:off x="0" y="228531"/>
          <a:ext cx="8640960" cy="9009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29108" rIns="670635" bIns="71120" numCol="1" spcCol="1270" anchor="t" anchorCtr="0">
          <a:noAutofit/>
        </a:bodyPr>
        <a:lstStyle/>
        <a:p>
          <a:pPr marL="57150" lvl="1" indent="-57150" algn="l" defTabSz="444500" rtl="0">
            <a:lnSpc>
              <a:spcPct val="90000"/>
            </a:lnSpc>
            <a:spcBef>
              <a:spcPct val="0"/>
            </a:spcBef>
            <a:spcAft>
              <a:spcPct val="15000"/>
            </a:spcAft>
            <a:buChar char="••"/>
          </a:pPr>
          <a:r>
            <a:rPr lang="fr-FR" sz="1000" b="0" i="0" u="none" kern="1200" baseline="0"/>
            <a:t>Leur plus faible niveau de participation empêche les femmes de donner leur avis lorsque des décisions les concernent</a:t>
          </a:r>
          <a:endParaRPr lang="fr-FR" sz="1000" kern="1200" dirty="0"/>
        </a:p>
        <a:p>
          <a:pPr marL="57150" lvl="1" indent="-57150" algn="l" defTabSz="444500" rtl="0">
            <a:lnSpc>
              <a:spcPct val="90000"/>
            </a:lnSpc>
            <a:spcBef>
              <a:spcPct val="0"/>
            </a:spcBef>
            <a:spcAft>
              <a:spcPct val="15000"/>
            </a:spcAft>
            <a:buChar char="••"/>
          </a:pPr>
          <a:r>
            <a:rPr lang="fr-FR" sz="1000" b="0" i="0" u="none" kern="1200" baseline="0"/>
            <a:t>Les femmes sont freinées par leur rôle au sein du ménage, elles se heurtent à l'absence de soutien familial et social</a:t>
          </a:r>
        </a:p>
        <a:p>
          <a:pPr marL="57150" lvl="1" indent="-57150" algn="l" defTabSz="444500" rtl="0">
            <a:lnSpc>
              <a:spcPct val="90000"/>
            </a:lnSpc>
            <a:spcBef>
              <a:spcPct val="0"/>
            </a:spcBef>
            <a:spcAft>
              <a:spcPct val="15000"/>
            </a:spcAft>
            <a:buChar char="••"/>
          </a:pPr>
          <a:r>
            <a:rPr lang="fr-FR" sz="1000" b="0" i="0" u="none" kern="1200" baseline="0"/>
            <a:t>Les objectifs et politiques actuels de l'État ne sont pas mis en œuvre</a:t>
          </a:r>
        </a:p>
        <a:p>
          <a:pPr marL="57150" lvl="1" indent="-57150" algn="l" defTabSz="444500" rtl="0">
            <a:lnSpc>
              <a:spcPct val="90000"/>
            </a:lnSpc>
            <a:spcBef>
              <a:spcPct val="0"/>
            </a:spcBef>
            <a:spcAft>
              <a:spcPct val="15000"/>
            </a:spcAft>
            <a:buChar char="••"/>
          </a:pPr>
          <a:r>
            <a:rPr lang="fr-FR" sz="1000" b="0" i="0" u="none" kern="1200" baseline="0"/>
            <a:t>Parmi les obstacles structurels, l'âge de la préretraite</a:t>
          </a:r>
        </a:p>
      </dsp:txBody>
      <dsp:txXfrm>
        <a:off x="0" y="228531"/>
        <a:ext cx="8640960" cy="900900"/>
      </dsp:txXfrm>
    </dsp:sp>
    <dsp:sp modelId="{3A5869B6-2660-477B-9977-9586CDA2CFB5}">
      <dsp:nvSpPr>
        <dsp:cNvPr id="0" name=""/>
        <dsp:cNvSpPr/>
      </dsp:nvSpPr>
      <dsp:spPr>
        <a:xfrm>
          <a:off x="432048" y="66171"/>
          <a:ext cx="6048672" cy="3247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rtl="0">
            <a:lnSpc>
              <a:spcPct val="90000"/>
            </a:lnSpc>
            <a:spcBef>
              <a:spcPct val="0"/>
            </a:spcBef>
            <a:spcAft>
              <a:spcPct val="35000"/>
            </a:spcAft>
          </a:pPr>
          <a:r>
            <a:rPr lang="fr-FR" sz="1100" b="0" i="0" u="none" kern="1200" baseline="0"/>
            <a:t>Les femmes dans la prise de décisions</a:t>
          </a:r>
          <a:endParaRPr lang="fr-FR" sz="1100" kern="1200" dirty="0"/>
        </a:p>
      </dsp:txBody>
      <dsp:txXfrm>
        <a:off x="447900" y="82023"/>
        <a:ext cx="6016968" cy="293016"/>
      </dsp:txXfrm>
    </dsp:sp>
    <dsp:sp modelId="{5F80A873-552B-4704-B5D1-A885F2893D43}">
      <dsp:nvSpPr>
        <dsp:cNvPr id="0" name=""/>
        <dsp:cNvSpPr/>
      </dsp:nvSpPr>
      <dsp:spPr>
        <a:xfrm>
          <a:off x="0" y="1351192"/>
          <a:ext cx="8640960" cy="1316699"/>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29108" rIns="670635" bIns="71120" numCol="1" spcCol="1270" anchor="t" anchorCtr="0">
          <a:noAutofit/>
        </a:bodyPr>
        <a:lstStyle/>
        <a:p>
          <a:pPr marL="57150" lvl="1" indent="-57150" algn="l" defTabSz="444500" rtl="0">
            <a:lnSpc>
              <a:spcPct val="90000"/>
            </a:lnSpc>
            <a:spcBef>
              <a:spcPct val="0"/>
            </a:spcBef>
            <a:spcAft>
              <a:spcPct val="15000"/>
            </a:spcAft>
            <a:buChar char="••"/>
          </a:pPr>
          <a:r>
            <a:rPr lang="fr-FR" sz="1000" b="0" i="0" u="none" kern="1200" baseline="0"/>
            <a:t>Les femmes occupent essentiellement les moins bons emplois, ceux qui rapportent les plus faibles revenus et qui leur offrent la moins grande sécurité en matière d'emploi</a:t>
          </a:r>
          <a:endParaRPr lang="fr-FR" sz="1000" kern="1200" dirty="0"/>
        </a:p>
        <a:p>
          <a:pPr marL="57150" lvl="1" indent="-57150" algn="l" defTabSz="444500" rtl="0">
            <a:lnSpc>
              <a:spcPct val="90000"/>
            </a:lnSpc>
            <a:spcBef>
              <a:spcPct val="0"/>
            </a:spcBef>
            <a:spcAft>
              <a:spcPct val="15000"/>
            </a:spcAft>
            <a:buChar char="••"/>
          </a:pPr>
          <a:r>
            <a:rPr lang="fr-FR" sz="1000" b="0" i="0" u="none" kern="1200" baseline="0"/>
            <a:t>Les femmes sont moins qualifiées et n'ont qu'un accès restreint aux possibilités de formation</a:t>
          </a:r>
        </a:p>
        <a:p>
          <a:pPr marL="57150" lvl="1" indent="-57150" algn="l" defTabSz="444500" rtl="0">
            <a:lnSpc>
              <a:spcPct val="90000"/>
            </a:lnSpc>
            <a:spcBef>
              <a:spcPct val="0"/>
            </a:spcBef>
            <a:spcAft>
              <a:spcPct val="15000"/>
            </a:spcAft>
            <a:buChar char="••"/>
          </a:pPr>
          <a:r>
            <a:rPr lang="fr-FR" sz="1000" b="0" i="0" u="none" kern="1200" baseline="0"/>
            <a:t>La probabilité qu'elles travaillent dans un secteur invisible – la prostitution ou les travaux domestiques – est plus élevée &gt;&gt; elles sont très vulnérables</a:t>
          </a:r>
        </a:p>
        <a:p>
          <a:pPr marL="57150" lvl="1" indent="-57150" algn="l" defTabSz="444500" rtl="0">
            <a:lnSpc>
              <a:spcPct val="90000"/>
            </a:lnSpc>
            <a:spcBef>
              <a:spcPct val="0"/>
            </a:spcBef>
            <a:spcAft>
              <a:spcPct val="15000"/>
            </a:spcAft>
            <a:buChar char="••"/>
          </a:pPr>
          <a:r>
            <a:rPr lang="fr-FR" sz="1000" b="0" i="0" u="none" kern="1200" baseline="0"/>
            <a:t>Manque de données et de recherches, de politiques et de soutien pour les femmes qui travaillent dans le secteur de l'économie non structurée</a:t>
          </a:r>
          <a:endParaRPr lang="fr-FR" sz="1000" b="0" kern="1200" dirty="0"/>
        </a:p>
      </dsp:txBody>
      <dsp:txXfrm>
        <a:off x="0" y="1351192"/>
        <a:ext cx="8640960" cy="1316699"/>
      </dsp:txXfrm>
    </dsp:sp>
    <dsp:sp modelId="{5FF3C744-886C-4AFE-A0D2-35DA4D5D796C}">
      <dsp:nvSpPr>
        <dsp:cNvPr id="0" name=""/>
        <dsp:cNvSpPr/>
      </dsp:nvSpPr>
      <dsp:spPr>
        <a:xfrm>
          <a:off x="432048" y="1188831"/>
          <a:ext cx="6048672" cy="3247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rtl="0">
            <a:lnSpc>
              <a:spcPct val="90000"/>
            </a:lnSpc>
            <a:spcBef>
              <a:spcPct val="0"/>
            </a:spcBef>
            <a:spcAft>
              <a:spcPct val="35000"/>
            </a:spcAft>
          </a:pPr>
          <a:r>
            <a:rPr lang="fr-FR" sz="1100" b="0" i="0" u="none" kern="1200" baseline="0"/>
            <a:t>Les femmes et l'économie non structurée</a:t>
          </a:r>
          <a:endParaRPr lang="fr-FR" sz="1100" kern="1200" dirty="0"/>
        </a:p>
      </dsp:txBody>
      <dsp:txXfrm>
        <a:off x="447900" y="1204683"/>
        <a:ext cx="6016968" cy="293016"/>
      </dsp:txXfrm>
    </dsp:sp>
    <dsp:sp modelId="{D10BF3DA-ECF9-4DEA-8C1A-1516F26C915A}">
      <dsp:nvSpPr>
        <dsp:cNvPr id="0" name=""/>
        <dsp:cNvSpPr/>
      </dsp:nvSpPr>
      <dsp:spPr>
        <a:xfrm>
          <a:off x="0" y="2889652"/>
          <a:ext cx="8640960" cy="10395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29108" rIns="670635" bIns="71120" numCol="1" spcCol="1270" anchor="t" anchorCtr="0">
          <a:noAutofit/>
        </a:bodyPr>
        <a:lstStyle/>
        <a:p>
          <a:pPr marL="57150" lvl="1" indent="-57150" algn="l" defTabSz="444500" rtl="0">
            <a:lnSpc>
              <a:spcPct val="90000"/>
            </a:lnSpc>
            <a:spcBef>
              <a:spcPct val="0"/>
            </a:spcBef>
            <a:spcAft>
              <a:spcPct val="15000"/>
            </a:spcAft>
            <a:buChar char="••"/>
          </a:pPr>
          <a:r>
            <a:rPr lang="fr-FR" sz="1000" b="0" i="0" u="none" kern="1200" baseline="0"/>
            <a:t>La violence basée sur le genre est courante et considérée comme acceptable par de nombreuses personnes au Viet Nam</a:t>
          </a:r>
          <a:endParaRPr lang="fr-FR" sz="1000" kern="1200" dirty="0"/>
        </a:p>
        <a:p>
          <a:pPr marL="57150" lvl="1" indent="-57150" algn="l" defTabSz="444500" rtl="0">
            <a:lnSpc>
              <a:spcPct val="90000"/>
            </a:lnSpc>
            <a:spcBef>
              <a:spcPct val="0"/>
            </a:spcBef>
            <a:spcAft>
              <a:spcPct val="15000"/>
            </a:spcAft>
            <a:buChar char="••"/>
          </a:pPr>
          <a:r>
            <a:rPr lang="fr-FR" sz="1000" b="0" i="0" u="none" kern="1200" baseline="0"/>
            <a:t>Les coûts et impacts personnels, sociaux et économiques de la violence basée sur le genre sont élevés</a:t>
          </a:r>
        </a:p>
        <a:p>
          <a:pPr marL="57150" lvl="1" indent="-57150" algn="l" defTabSz="444500" rtl="0">
            <a:lnSpc>
              <a:spcPct val="90000"/>
            </a:lnSpc>
            <a:spcBef>
              <a:spcPct val="0"/>
            </a:spcBef>
            <a:spcAft>
              <a:spcPct val="15000"/>
            </a:spcAft>
            <a:buChar char="••"/>
          </a:pPr>
          <a:r>
            <a:rPr lang="fr-FR" sz="1000" b="0" i="0" u="none" kern="1200" baseline="0"/>
            <a:t>Les services, la protection et le soutien dont bénéficient les victimes sont actuellement limités</a:t>
          </a:r>
        </a:p>
        <a:p>
          <a:pPr marL="57150" lvl="1" indent="-57150" algn="l" defTabSz="444500" rtl="0">
            <a:lnSpc>
              <a:spcPct val="90000"/>
            </a:lnSpc>
            <a:spcBef>
              <a:spcPct val="0"/>
            </a:spcBef>
            <a:spcAft>
              <a:spcPct val="15000"/>
            </a:spcAft>
            <a:buChar char="••"/>
          </a:pPr>
          <a:r>
            <a:rPr lang="fr-FR" sz="1000" b="0" i="0" u="none" kern="1200" baseline="0"/>
            <a:t>Application laxiste des lois sur la violence basée sur le genre/la protection des droits des femmes, pas de réponse nationale claire.</a:t>
          </a:r>
        </a:p>
      </dsp:txBody>
      <dsp:txXfrm>
        <a:off x="0" y="2889652"/>
        <a:ext cx="8640960" cy="1039500"/>
      </dsp:txXfrm>
    </dsp:sp>
    <dsp:sp modelId="{3B229DB9-A29B-4A26-B77D-3BBD94F65902}">
      <dsp:nvSpPr>
        <dsp:cNvPr id="0" name=""/>
        <dsp:cNvSpPr/>
      </dsp:nvSpPr>
      <dsp:spPr>
        <a:xfrm>
          <a:off x="432048" y="2727292"/>
          <a:ext cx="6048672" cy="3247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rtl="0">
            <a:lnSpc>
              <a:spcPct val="90000"/>
            </a:lnSpc>
            <a:spcBef>
              <a:spcPct val="0"/>
            </a:spcBef>
            <a:spcAft>
              <a:spcPct val="35000"/>
            </a:spcAft>
          </a:pPr>
          <a:r>
            <a:rPr lang="fr-FR" sz="1100" b="0" i="0" u="none" kern="1200" baseline="0"/>
            <a:t>Violence basée sur le genre</a:t>
          </a:r>
          <a:endParaRPr lang="fr-FR" sz="1100" kern="1200" dirty="0"/>
        </a:p>
      </dsp:txBody>
      <dsp:txXfrm>
        <a:off x="447900" y="2743144"/>
        <a:ext cx="6016968" cy="293016"/>
      </dsp:txXfrm>
    </dsp:sp>
    <dsp:sp modelId="{BB1DF570-1B6E-4831-8B72-69E170DA5CA9}">
      <dsp:nvSpPr>
        <dsp:cNvPr id="0" name=""/>
        <dsp:cNvSpPr/>
      </dsp:nvSpPr>
      <dsp:spPr>
        <a:xfrm>
          <a:off x="0" y="4150912"/>
          <a:ext cx="8640960" cy="10395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29108" rIns="670635" bIns="71120" numCol="1" spcCol="1270" anchor="t" anchorCtr="0">
          <a:noAutofit/>
        </a:bodyPr>
        <a:lstStyle/>
        <a:p>
          <a:pPr marL="57150" lvl="1" indent="-57150" algn="l" defTabSz="444500" rtl="0">
            <a:lnSpc>
              <a:spcPct val="90000"/>
            </a:lnSpc>
            <a:spcBef>
              <a:spcPct val="0"/>
            </a:spcBef>
            <a:spcAft>
              <a:spcPct val="15000"/>
            </a:spcAft>
            <a:buChar char="••"/>
          </a:pPr>
          <a:r>
            <a:rPr lang="fr-FR" sz="1000" b="0" i="0" u="none" kern="1200" baseline="0"/>
            <a:t>Le traitement préférentiel des garçons avant et après la naissance reflète la persistance de la préférence pour les garçons</a:t>
          </a:r>
          <a:endParaRPr lang="fr-FR" sz="1000" kern="1200" dirty="0"/>
        </a:p>
        <a:p>
          <a:pPr marL="57150" lvl="1" indent="-57150" algn="l" defTabSz="444500" rtl="0">
            <a:lnSpc>
              <a:spcPct val="90000"/>
            </a:lnSpc>
            <a:spcBef>
              <a:spcPct val="0"/>
            </a:spcBef>
            <a:spcAft>
              <a:spcPct val="15000"/>
            </a:spcAft>
            <a:buChar char="••"/>
          </a:pPr>
          <a:r>
            <a:rPr lang="fr-FR" sz="1000" b="0" i="0" u="none" kern="1200" baseline="0"/>
            <a:t>La structure familiale patrilinéaire et le manque de soutien adéquat au cours de la vieillesse renforcent la dépendance à l'égard des fils</a:t>
          </a:r>
        </a:p>
        <a:p>
          <a:pPr marL="57150" lvl="1" indent="-57150" algn="l" defTabSz="444500" rtl="0">
            <a:lnSpc>
              <a:spcPct val="90000"/>
            </a:lnSpc>
            <a:spcBef>
              <a:spcPct val="0"/>
            </a:spcBef>
            <a:spcAft>
              <a:spcPct val="15000"/>
            </a:spcAft>
            <a:buChar char="••"/>
          </a:pPr>
          <a:r>
            <a:rPr lang="fr-FR" sz="1000" b="0" i="0" u="none" kern="1200" baseline="0"/>
            <a:t>Le sex-ratio, en pleine croissance, aura un impact significatif sur les familles et sur la société</a:t>
          </a:r>
        </a:p>
        <a:p>
          <a:pPr marL="57150" lvl="1" indent="-57150" algn="l" defTabSz="444500" rtl="0">
            <a:lnSpc>
              <a:spcPct val="90000"/>
            </a:lnSpc>
            <a:spcBef>
              <a:spcPct val="0"/>
            </a:spcBef>
            <a:spcAft>
              <a:spcPct val="15000"/>
            </a:spcAft>
            <a:buChar char="••"/>
          </a:pPr>
          <a:r>
            <a:rPr lang="fr-FR" sz="1000" b="0" i="0" u="none" kern="1200" baseline="0"/>
            <a:t>Les parents investissent davantage dans la santé et l'éducation des garçons, surtout au cours des périodes difficiles</a:t>
          </a:r>
        </a:p>
      </dsp:txBody>
      <dsp:txXfrm>
        <a:off x="0" y="4150912"/>
        <a:ext cx="8640960" cy="1039500"/>
      </dsp:txXfrm>
    </dsp:sp>
    <dsp:sp modelId="{2464703D-E73D-4ED9-AA42-1363961601DE}">
      <dsp:nvSpPr>
        <dsp:cNvPr id="0" name=""/>
        <dsp:cNvSpPr/>
      </dsp:nvSpPr>
      <dsp:spPr>
        <a:xfrm>
          <a:off x="432048" y="3988552"/>
          <a:ext cx="6048672" cy="3247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rtl="0">
            <a:lnSpc>
              <a:spcPct val="90000"/>
            </a:lnSpc>
            <a:spcBef>
              <a:spcPct val="0"/>
            </a:spcBef>
            <a:spcAft>
              <a:spcPct val="35000"/>
            </a:spcAft>
          </a:pPr>
          <a:r>
            <a:rPr lang="fr-FR" sz="1100" b="0" i="0" u="none" kern="1200" baseline="0"/>
            <a:t>Discrimination envers les filles</a:t>
          </a:r>
          <a:endParaRPr lang="fr-FR" sz="1100" kern="1200" dirty="0"/>
        </a:p>
      </dsp:txBody>
      <dsp:txXfrm>
        <a:off x="447900" y="4004404"/>
        <a:ext cx="6016968" cy="293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B43A6-7772-4A94-B4DC-92BFB32D60A0}">
      <dsp:nvSpPr>
        <dsp:cNvPr id="0" name=""/>
        <dsp:cNvSpPr/>
      </dsp:nvSpPr>
      <dsp:spPr>
        <a:xfrm>
          <a:off x="2864" y="151540"/>
          <a:ext cx="1722685" cy="31468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fr-FR" sz="1200" b="0" i="0" u="none" kern="1200" baseline="0" dirty="0"/>
            <a:t>Les femmes dans la prise de décisions</a:t>
          </a:r>
          <a:endParaRPr lang="fr-FR" sz="1200" kern="1200" dirty="0"/>
        </a:p>
      </dsp:txBody>
      <dsp:txXfrm>
        <a:off x="2864" y="151540"/>
        <a:ext cx="1722685" cy="314684"/>
      </dsp:txXfrm>
    </dsp:sp>
    <dsp:sp modelId="{5E081B6C-51B8-4FE3-97D1-33217577F12A}">
      <dsp:nvSpPr>
        <dsp:cNvPr id="0" name=""/>
        <dsp:cNvSpPr/>
      </dsp:nvSpPr>
      <dsp:spPr>
        <a:xfrm>
          <a:off x="2864" y="481399"/>
          <a:ext cx="1722685" cy="457381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66725" rtl="0">
            <a:lnSpc>
              <a:spcPct val="90000"/>
            </a:lnSpc>
            <a:spcBef>
              <a:spcPct val="0"/>
            </a:spcBef>
            <a:spcAft>
              <a:spcPct val="15000"/>
            </a:spcAft>
            <a:buChar char="••"/>
          </a:pPr>
          <a:r>
            <a:rPr lang="fr-FR" sz="1050" b="0" i="1" u="none" kern="1200" baseline="0" dirty="0"/>
            <a:t>La plupart des interventions des donateurs et des </a:t>
          </a:r>
          <a:r>
            <a:rPr lang="fr-FR" sz="1050" b="0" i="1" u="none" kern="1200" baseline="0" dirty="0" err="1"/>
            <a:t>OSC</a:t>
          </a:r>
          <a:r>
            <a:rPr lang="fr-FR" sz="1050" b="0" i="1" u="none" kern="1200" baseline="0" dirty="0"/>
            <a:t> ont porté sur la formation et le soutien, et non sur la participation des femmes à la prise de décisions au niveau national ou sur une action visant les décideurs politiques</a:t>
          </a:r>
          <a:endParaRPr lang="fr-FR" sz="1050" i="1" kern="1200" dirty="0"/>
        </a:p>
        <a:p>
          <a:pPr marL="57150" lvl="1" indent="-57150" algn="l" defTabSz="488950">
            <a:lnSpc>
              <a:spcPct val="90000"/>
            </a:lnSpc>
            <a:spcBef>
              <a:spcPct val="0"/>
            </a:spcBef>
            <a:spcAft>
              <a:spcPct val="15000"/>
            </a:spcAft>
            <a:buChar char="••"/>
          </a:pPr>
          <a:endParaRPr lang="fr-FR" sz="1100" i="1"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dispose d'un avantage comparatif qui repose sur les programmes existants, l'accès aux décideurs politiques, la base de recherche</a:t>
          </a: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 participation des femmes à la prise de décisions est une </a:t>
          </a:r>
          <a:r>
            <a:rPr lang="fr-FR" sz="1050" b="1" i="0" u="none" kern="1200" baseline="0" dirty="0"/>
            <a:t>priorité </a:t>
          </a:r>
          <a:r>
            <a:rPr lang="fr-FR" sz="1050" b="0" i="0" u="none" kern="1200" baseline="0" dirty="0"/>
            <a:t>à long terme </a:t>
          </a:r>
          <a:r>
            <a:rPr lang="fr-FR" sz="1050" b="1" i="0" u="none" kern="1200" baseline="0" dirty="0"/>
            <a:t>de l'ONU</a:t>
          </a:r>
          <a:r>
            <a:rPr lang="fr-FR" sz="1050" b="0" i="0" u="none" kern="1200" baseline="0" dirty="0"/>
            <a:t>, et nous lui apportons des connaissances mondiales et une étude comparative des meilleures pratiques</a:t>
          </a: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 </a:t>
          </a:r>
          <a:r>
            <a:rPr lang="fr-FR" sz="1050" b="0" i="0" u="none" kern="1200" baseline="0" dirty="0"/>
            <a:t>doit jouer un rôle crucial dans la coordination des parties prenantes et du soutien</a:t>
          </a:r>
          <a:endParaRPr lang="fr-FR" sz="1050" kern="1200" dirty="0"/>
        </a:p>
      </dsp:txBody>
      <dsp:txXfrm>
        <a:off x="2864" y="481399"/>
        <a:ext cx="1722685" cy="4573811"/>
      </dsp:txXfrm>
    </dsp:sp>
    <dsp:sp modelId="{2FA557D2-C185-482C-854E-15BF4D8E9855}">
      <dsp:nvSpPr>
        <dsp:cNvPr id="0" name=""/>
        <dsp:cNvSpPr/>
      </dsp:nvSpPr>
      <dsp:spPr>
        <a:xfrm>
          <a:off x="1966726" y="160971"/>
          <a:ext cx="1722685" cy="3001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fr-FR" sz="1200" b="0" i="0" u="none" kern="1200" baseline="0" dirty="0"/>
            <a:t>Les femmes et </a:t>
          </a:r>
          <a:r>
            <a:rPr lang="fr-FR" sz="1200" b="0" i="0" u="none" kern="1200" baseline="0" dirty="0" smtClean="0"/>
            <a:t>l'</a:t>
          </a:r>
          <a:r>
            <a:rPr lang="fr-FR" sz="1200" b="0" i="0" u="none" kern="1200" baseline="0" dirty="0" err="1" smtClean="0"/>
            <a:t>éco-nomie</a:t>
          </a:r>
          <a:r>
            <a:rPr lang="fr-FR" sz="1200" b="0" i="0" u="none" kern="1200" baseline="0" dirty="0" smtClean="0"/>
            <a:t> </a:t>
          </a:r>
          <a:r>
            <a:rPr lang="fr-FR" sz="1200" b="0" i="0" u="none" kern="1200" baseline="0" dirty="0"/>
            <a:t>non </a:t>
          </a:r>
          <a:r>
            <a:rPr lang="fr-FR" sz="1200" b="0" i="0" u="none" kern="1200" baseline="0" dirty="0" smtClean="0"/>
            <a:t>structurée</a:t>
          </a:r>
          <a:endParaRPr lang="fr-FR" sz="1200" kern="1200" dirty="0"/>
        </a:p>
      </dsp:txBody>
      <dsp:txXfrm>
        <a:off x="1966726" y="160971"/>
        <a:ext cx="1722685" cy="300174"/>
      </dsp:txXfrm>
    </dsp:sp>
    <dsp:sp modelId="{F07A8965-9008-4601-8BB3-7EB05C622402}">
      <dsp:nvSpPr>
        <dsp:cNvPr id="0" name=""/>
        <dsp:cNvSpPr/>
      </dsp:nvSpPr>
      <dsp:spPr>
        <a:xfrm>
          <a:off x="1966726" y="471969"/>
          <a:ext cx="1722685" cy="457381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66725" rtl="0">
            <a:lnSpc>
              <a:spcPct val="90000"/>
            </a:lnSpc>
            <a:spcBef>
              <a:spcPct val="0"/>
            </a:spcBef>
            <a:spcAft>
              <a:spcPct val="15000"/>
            </a:spcAft>
            <a:buChar char="••"/>
          </a:pPr>
          <a:r>
            <a:rPr lang="fr-FR" sz="1050" b="0" i="1" u="none" kern="1200" baseline="0" dirty="0"/>
            <a:t>Un certain nombre d'acteurs (surtout des ONG) s'intéressent aux femmes et aux problèmes économiques... MAIS il peu d'actions concernent l'égalité des sexes et l'économie non structurée ou répondent aux besoins de groupes vulnérables particuliers et défendent leurs droits.</a:t>
          </a:r>
        </a:p>
        <a:p>
          <a:pPr marL="57150" lvl="1" indent="-57150" algn="l" defTabSz="488950">
            <a:lnSpc>
              <a:spcPct val="90000"/>
            </a:lnSpc>
            <a:spcBef>
              <a:spcPct val="0"/>
            </a:spcBef>
            <a:spcAft>
              <a:spcPct val="15000"/>
            </a:spcAft>
            <a:buChar char="••"/>
          </a:pPr>
          <a:endParaRPr lang="fr-FR" sz="1100" b="0" kern="1200" baseline="0" dirty="0" smtClean="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dispose d'un avantage comparatif en ce qui concerne les politiques et les données, c.-à-d. l'appui aux recherches et à l'analyse de données sensibles au genre ainsi que la mise en place de cadres juridiques favorables</a:t>
          </a:r>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 </a:t>
          </a:r>
          <a:r>
            <a:rPr lang="fr-FR" sz="1050" b="0" i="0" u="none" kern="1200" baseline="0" dirty="0"/>
            <a:t>est bien placé pour plaider la cause des plus vulnérables, soit les prostituées, les domestiques, etc.</a:t>
          </a:r>
        </a:p>
      </dsp:txBody>
      <dsp:txXfrm>
        <a:off x="1966726" y="471969"/>
        <a:ext cx="1722685" cy="4573811"/>
      </dsp:txXfrm>
    </dsp:sp>
    <dsp:sp modelId="{4DDEF231-BC70-46DE-BCF0-77D50258000D}">
      <dsp:nvSpPr>
        <dsp:cNvPr id="0" name=""/>
        <dsp:cNvSpPr/>
      </dsp:nvSpPr>
      <dsp:spPr>
        <a:xfrm>
          <a:off x="3930587" y="109651"/>
          <a:ext cx="1722685" cy="41363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fr-FR" sz="1200" b="0" i="0" u="none" kern="1200" baseline="0" dirty="0"/>
            <a:t>La violence basée sur le genre</a:t>
          </a:r>
          <a:endParaRPr lang="fr-FR" sz="1200" kern="1200" dirty="0"/>
        </a:p>
      </dsp:txBody>
      <dsp:txXfrm>
        <a:off x="3930587" y="109651"/>
        <a:ext cx="1722685" cy="413636"/>
      </dsp:txXfrm>
    </dsp:sp>
    <dsp:sp modelId="{8EB846F2-E9D6-4E1C-B8AB-AC640426F5B7}">
      <dsp:nvSpPr>
        <dsp:cNvPr id="0" name=""/>
        <dsp:cNvSpPr/>
      </dsp:nvSpPr>
      <dsp:spPr>
        <a:xfrm>
          <a:off x="3930587" y="523288"/>
          <a:ext cx="1722685" cy="457381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66725" rtl="0">
            <a:lnSpc>
              <a:spcPct val="90000"/>
            </a:lnSpc>
            <a:spcBef>
              <a:spcPct val="0"/>
            </a:spcBef>
            <a:spcAft>
              <a:spcPct val="15000"/>
            </a:spcAft>
            <a:buChar char="••"/>
          </a:pPr>
          <a:r>
            <a:rPr lang="fr-FR" sz="1050" b="0" i="1" u="none" kern="1200" baseline="0" dirty="0"/>
            <a:t>De nombreuses interventions en la matière, à savoir la sensibilisation, l'élaboration de cadres juridiques, l'appui en matière de données, des services directs et le soutien aux victimes</a:t>
          </a:r>
          <a:endParaRPr lang="fr-FR" sz="1050" i="1" kern="1200" dirty="0"/>
        </a:p>
        <a:p>
          <a:pPr marL="57150" lvl="1" indent="-57150" algn="l" defTabSz="466725" rtl="0">
            <a:lnSpc>
              <a:spcPct val="90000"/>
            </a:lnSpc>
            <a:spcBef>
              <a:spcPct val="0"/>
            </a:spcBef>
            <a:spcAft>
              <a:spcPct val="15000"/>
            </a:spcAft>
            <a:buChar char="••"/>
          </a:pPr>
          <a:r>
            <a:rPr lang="fr-FR" sz="1050" b="0" i="1" u="none" kern="1200" baseline="0" dirty="0"/>
            <a:t>MAIS davantage de coordination est nécessaire, certaines formes de violence basée sur le genre sont encore négligées</a:t>
          </a:r>
          <a:endParaRPr lang="fr-FR" sz="1050" i="1" kern="1200" dirty="0"/>
        </a:p>
        <a:p>
          <a:pPr marL="57150" lvl="1" indent="-57150" algn="l" defTabSz="222250">
            <a:lnSpc>
              <a:spcPct val="90000"/>
            </a:lnSpc>
            <a:spcBef>
              <a:spcPct val="0"/>
            </a:spcBef>
            <a:spcAft>
              <a:spcPct val="15000"/>
            </a:spcAft>
            <a:buChar char="••"/>
          </a:pPr>
          <a:endParaRPr lang="fr-FR" sz="500" i="1"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 </a:t>
          </a:r>
          <a:r>
            <a:rPr lang="fr-FR" sz="1050" b="0" i="0" u="none" kern="1200" baseline="0" dirty="0"/>
            <a:t>doit jouer un rôle crucial, surtout dans le plaidoyer auprès des décideurs politiques, en rassemblant les partenaires à des fins de coordination.</a:t>
          </a: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peut appuyer l'amélioration des systèmes de gestion des données et la prise de décisions fondées sur des données probantes ET diriger de nouvelles interventions, c.-à-d. un minimum de services</a:t>
          </a:r>
          <a:endParaRPr lang="fr-FR" sz="1050" kern="1200" dirty="0"/>
        </a:p>
      </dsp:txBody>
      <dsp:txXfrm>
        <a:off x="3930587" y="523288"/>
        <a:ext cx="1722685" cy="4573811"/>
      </dsp:txXfrm>
    </dsp:sp>
    <dsp:sp modelId="{112B3F81-A3D7-4FA2-B349-B978EF1AACA2}">
      <dsp:nvSpPr>
        <dsp:cNvPr id="0" name=""/>
        <dsp:cNvSpPr/>
      </dsp:nvSpPr>
      <dsp:spPr>
        <a:xfrm>
          <a:off x="5894449" y="109651"/>
          <a:ext cx="1722685" cy="41363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fr-FR" sz="1200" b="0" i="0" u="none" kern="1200" baseline="0" dirty="0"/>
            <a:t>La discrimination envers les filles</a:t>
          </a:r>
          <a:endParaRPr lang="fr-FR" sz="1200" kern="1200" dirty="0"/>
        </a:p>
      </dsp:txBody>
      <dsp:txXfrm>
        <a:off x="5894449" y="109651"/>
        <a:ext cx="1722685" cy="413636"/>
      </dsp:txXfrm>
    </dsp:sp>
    <dsp:sp modelId="{D1C14806-3CEE-426A-8442-048945ADE294}">
      <dsp:nvSpPr>
        <dsp:cNvPr id="0" name=""/>
        <dsp:cNvSpPr/>
      </dsp:nvSpPr>
      <dsp:spPr>
        <a:xfrm>
          <a:off x="5894449" y="523288"/>
          <a:ext cx="1722685" cy="457381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66725" rtl="0">
            <a:lnSpc>
              <a:spcPct val="90000"/>
            </a:lnSpc>
            <a:spcBef>
              <a:spcPct val="0"/>
            </a:spcBef>
            <a:spcAft>
              <a:spcPct val="15000"/>
            </a:spcAft>
            <a:buChar char="••"/>
          </a:pPr>
          <a:r>
            <a:rPr lang="fr-FR" sz="1050" b="0" i="1" u="none" kern="1200" baseline="0" dirty="0"/>
            <a:t>De plus vastes travaux en cours visent à sensibiliser à l'égalité des sexes, mais très peu au sex-ratio ; quelques ONG combattent la discrimination à l'égard des filles</a:t>
          </a:r>
          <a:endParaRPr lang="fr-FR" sz="1050" i="1" kern="1200" dirty="0"/>
        </a:p>
        <a:p>
          <a:pPr marL="57150" lvl="1" indent="-57150" algn="l" defTabSz="466725">
            <a:lnSpc>
              <a:spcPct val="90000"/>
            </a:lnSpc>
            <a:spcBef>
              <a:spcPct val="0"/>
            </a:spcBef>
            <a:spcAft>
              <a:spcPct val="15000"/>
            </a:spcAft>
            <a:buChar char="••"/>
          </a:pP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contribue actuellement à l'amélioration des données concernant le </a:t>
          </a:r>
          <a:r>
            <a:rPr lang="fr-FR" sz="1050" b="0" i="0" u="none" kern="1200" baseline="0" dirty="0" err="1"/>
            <a:t>sex-ration</a:t>
          </a:r>
          <a:r>
            <a:rPr lang="fr-FR" sz="1050" b="0" i="0" u="none" kern="1200" baseline="0" dirty="0"/>
            <a:t> et la préférence accordée aux fils, et elle s'occupe de la discrimination basée sur le genre dans l'éducation</a:t>
          </a: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est bien placée pour maintenir son soutien à la recherche et aux données, le plaidoyer auprès des décideurs politiques et le changement de comportement</a:t>
          </a:r>
          <a:endParaRPr lang="fr-FR" sz="1050" kern="1200" dirty="0"/>
        </a:p>
        <a:p>
          <a:pPr marL="57150" lvl="1" indent="-57150" algn="l" defTabSz="466725" rtl="0">
            <a:lnSpc>
              <a:spcPct val="90000"/>
            </a:lnSpc>
            <a:spcBef>
              <a:spcPct val="0"/>
            </a:spcBef>
            <a:spcAft>
              <a:spcPct val="15000"/>
            </a:spcAft>
            <a:buChar char="••"/>
          </a:pPr>
          <a:r>
            <a:rPr lang="fr-FR" sz="1050" b="0" i="0" u="none" kern="1200" baseline="0" dirty="0"/>
            <a:t>L'</a:t>
          </a:r>
          <a:r>
            <a:rPr lang="fr-FR" sz="1050" b="1" i="0" u="none" kern="1200" baseline="0" dirty="0"/>
            <a:t>ONU</a:t>
          </a:r>
          <a:r>
            <a:rPr lang="fr-FR" sz="1050" b="0" i="0" u="none" kern="1200" baseline="0" dirty="0"/>
            <a:t> a pour mission de faire en sorte que les personnes qui n'ont pas voix au chapitre puissent se faire entendre</a:t>
          </a:r>
          <a:endParaRPr lang="fr-FR" sz="1050" kern="1200" dirty="0"/>
        </a:p>
      </dsp:txBody>
      <dsp:txXfrm>
        <a:off x="5894449" y="523288"/>
        <a:ext cx="1722685" cy="457381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AE86C-4D38-402D-A100-0E04111D7129}">
      <dsp:nvSpPr>
        <dsp:cNvPr id="0" name=""/>
        <dsp:cNvSpPr/>
      </dsp:nvSpPr>
      <dsp:spPr>
        <a:xfrm>
          <a:off x="7866431"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0011B5-FD05-4E5D-B51A-E9FD23D52680}">
      <dsp:nvSpPr>
        <dsp:cNvPr id="0" name=""/>
        <dsp:cNvSpPr/>
      </dsp:nvSpPr>
      <dsp:spPr>
        <a:xfrm>
          <a:off x="6062309" y="2125612"/>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089DF2BD-FFD7-433A-A383-5B04BA5C2E56}">
      <dsp:nvSpPr>
        <dsp:cNvPr id="0" name=""/>
        <dsp:cNvSpPr/>
      </dsp:nvSpPr>
      <dsp:spPr>
        <a:xfrm>
          <a:off x="5445695" y="2125612"/>
          <a:ext cx="616613" cy="213271"/>
        </a:xfrm>
        <a:custGeom>
          <a:avLst/>
          <a:gdLst/>
          <a:ahLst/>
          <a:cxnLst/>
          <a:rect l="0" t="0" r="0" b="0"/>
          <a:pathLst>
            <a:path>
              <a:moveTo>
                <a:pt x="616613" y="0"/>
              </a:moveTo>
              <a:lnTo>
                <a:pt x="616613" y="106635"/>
              </a:lnTo>
              <a:lnTo>
                <a:pt x="0" y="106635"/>
              </a:lnTo>
              <a:lnTo>
                <a:pt x="0"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C3E71038-CA52-4619-B605-31753D6E79A9}">
      <dsp:nvSpPr>
        <dsp:cNvPr id="0" name=""/>
        <dsp:cNvSpPr/>
      </dsp:nvSpPr>
      <dsp:spPr>
        <a:xfrm>
          <a:off x="4166748"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42A4A4-72E5-4D8B-AAAF-08B5EF940562}">
      <dsp:nvSpPr>
        <dsp:cNvPr id="0" name=""/>
        <dsp:cNvSpPr/>
      </dsp:nvSpPr>
      <dsp:spPr>
        <a:xfrm>
          <a:off x="2362626" y="2125612"/>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4B5EC0-0800-45E1-8350-BA89AAD36051}">
      <dsp:nvSpPr>
        <dsp:cNvPr id="0" name=""/>
        <dsp:cNvSpPr/>
      </dsp:nvSpPr>
      <dsp:spPr>
        <a:xfrm>
          <a:off x="1746012" y="2125612"/>
          <a:ext cx="616613" cy="213271"/>
        </a:xfrm>
        <a:custGeom>
          <a:avLst/>
          <a:gdLst/>
          <a:ahLst/>
          <a:cxnLst/>
          <a:rect l="0" t="0" r="0" b="0"/>
          <a:pathLst>
            <a:path>
              <a:moveTo>
                <a:pt x="616613" y="0"/>
              </a:moveTo>
              <a:lnTo>
                <a:pt x="616613" y="106635"/>
              </a:lnTo>
              <a:lnTo>
                <a:pt x="0" y="106635"/>
              </a:lnTo>
              <a:lnTo>
                <a:pt x="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F17D2-4FCF-4F15-9853-C4048A719A5C}">
      <dsp:nvSpPr>
        <dsp:cNvPr id="0" name=""/>
        <dsp:cNvSpPr/>
      </dsp:nvSpPr>
      <dsp:spPr>
        <a:xfrm>
          <a:off x="467064" y="2125612"/>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DE314C-71C1-49D0-8B15-F232814D59AE}">
      <dsp:nvSpPr>
        <dsp:cNvPr id="0" name=""/>
        <dsp:cNvSpPr/>
      </dsp:nvSpPr>
      <dsp:spPr>
        <a:xfrm>
          <a:off x="2806"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0" i="0" u="none" kern="1200" baseline="0" dirty="0"/>
            <a:t>Effet 1.2 : Les institutions créent des </a:t>
          </a:r>
          <a:r>
            <a:rPr lang="fr-FR" sz="600" b="0" i="0" u="none" kern="1200" baseline="0" dirty="0" smtClean="0"/>
            <a:t>emplois décents </a:t>
          </a:r>
          <a:r>
            <a:rPr lang="fr-FR" sz="600" b="0" i="0" u="none" kern="1200" baseline="0" dirty="0"/>
            <a:t>pour </a:t>
          </a:r>
          <a:r>
            <a:rPr lang="fr-FR" sz="600" b="0" i="0" u="none" kern="1200" baseline="0" dirty="0" smtClean="0"/>
            <a:t>les </a:t>
          </a:r>
          <a:r>
            <a:rPr lang="fr-FR" sz="600" b="0" i="0" u="none" kern="1200" baseline="0" dirty="0"/>
            <a:t>personnes en </a:t>
          </a:r>
          <a:r>
            <a:rPr lang="fr-FR" sz="600" b="0" i="0" u="none" kern="1200" baseline="0" dirty="0" smtClean="0"/>
            <a:t>âge de </a:t>
          </a:r>
          <a:r>
            <a:rPr lang="fr-FR" sz="600" b="0" i="0" u="none" kern="1200" baseline="0" dirty="0"/>
            <a:t>travailler, </a:t>
          </a:r>
          <a:r>
            <a:rPr lang="fr-FR" sz="600" b="0" i="0" u="none" kern="1200" baseline="0" dirty="0" smtClean="0"/>
            <a:t>et en particulier les </a:t>
          </a:r>
          <a:r>
            <a:rPr lang="fr-FR" sz="600" b="0" i="0" u="none" kern="1200" baseline="0" dirty="0"/>
            <a:t>plus vulnérables et </a:t>
          </a:r>
          <a:r>
            <a:rPr lang="fr-FR" sz="600" b="0" i="0" u="none" kern="1200" baseline="0" dirty="0" smtClean="0"/>
            <a:t>défavorisées</a:t>
          </a:r>
          <a:r>
            <a:rPr lang="fr-FR" sz="600" b="0" i="0" u="none" kern="1200" baseline="0" dirty="0"/>
            <a:t>, </a:t>
          </a:r>
          <a:r>
            <a:rPr lang="fr-FR" sz="600" b="0" i="0" u="none" kern="1200" baseline="0" dirty="0" smtClean="0"/>
            <a:t>au profit de </a:t>
          </a:r>
          <a:r>
            <a:rPr lang="fr-FR" sz="600" b="0" i="0" u="none" kern="1200" baseline="0" dirty="0"/>
            <a:t>la </a:t>
          </a:r>
          <a:r>
            <a:rPr lang="fr-FR" sz="600" b="0" i="0" u="none" kern="1200" baseline="0" dirty="0" smtClean="0"/>
            <a:t>transformation </a:t>
          </a:r>
          <a:r>
            <a:rPr lang="fr-FR" sz="600" b="0" i="0" u="none" kern="1200" baseline="0" dirty="0" err="1" smtClean="0"/>
            <a:t>socioéconomique</a:t>
          </a:r>
          <a:r>
            <a:rPr lang="fr-FR" sz="600" b="0" i="0" u="none" kern="1200" baseline="0" dirty="0"/>
            <a:t> ;</a:t>
          </a:r>
        </a:p>
      </dsp:txBody>
      <dsp:txXfrm>
        <a:off x="2806" y="664544"/>
        <a:ext cx="1019956" cy="1461068"/>
      </dsp:txXfrm>
    </dsp:sp>
    <dsp:sp modelId="{A920B2B6-EA79-4C4B-8522-FFBB6199FBDD}">
      <dsp:nvSpPr>
        <dsp:cNvPr id="0" name=""/>
        <dsp:cNvSpPr/>
      </dsp:nvSpPr>
      <dsp:spPr>
        <a:xfrm>
          <a:off x="2806"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1.2.4 : </a:t>
          </a:r>
          <a:r>
            <a:rPr lang="fr-FR" sz="600" b="0" i="0" u="none" kern="1200" baseline="0" dirty="0"/>
            <a:t>Les politiques relatives à l'emploi sont renforcées pour prévenir et contrer la discrimination et l'exploitation des travailleurs immigrés internes et externes et des autres groupes </a:t>
          </a:r>
          <a:r>
            <a:rPr lang="fr-FR" sz="600" b="0" i="0" u="none" kern="1200" baseline="0" dirty="0" smtClean="0"/>
            <a:t>défavorisés </a:t>
          </a:r>
          <a:r>
            <a:rPr lang="fr-FR" sz="600" b="0" i="0" u="none" kern="1200" baseline="0" dirty="0"/>
            <a:t>sur le marché du travail en raison de leur sexe, de leur séropositivité ou de leur handicap</a:t>
          </a:r>
        </a:p>
      </dsp:txBody>
      <dsp:txXfrm>
        <a:off x="2806" y="2338883"/>
        <a:ext cx="1019956" cy="1461068"/>
      </dsp:txXfrm>
    </dsp:sp>
    <dsp:sp modelId="{30ABEDF9-A942-4E26-974E-327384985FE5}">
      <dsp:nvSpPr>
        <dsp:cNvPr id="0" name=""/>
        <dsp:cNvSpPr/>
      </dsp:nvSpPr>
      <dsp:spPr>
        <a:xfrm>
          <a:off x="1852648"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0" i="0" u="none" kern="1200" baseline="0" dirty="0"/>
            <a:t>Effet 1.3 : </a:t>
          </a:r>
          <a:r>
            <a:rPr lang="fr-FR" sz="600" b="0" i="0" u="none" kern="1200" baseline="0" dirty="0" smtClean="0"/>
            <a:t>En partenariat avec le secteur privé et les communautés, les </a:t>
          </a:r>
          <a:r>
            <a:rPr lang="fr-FR" sz="600" b="0" i="0" u="none" kern="1200" baseline="0" dirty="0"/>
            <a:t>principaux organismes nationaux et infranationaux ont </a:t>
          </a:r>
          <a:r>
            <a:rPr lang="fr-FR" sz="600" b="0" i="0" u="none" kern="1200" baseline="0" dirty="0" smtClean="0"/>
            <a:t>mis en place des stratégies multisectorielles, des </a:t>
          </a:r>
          <a:r>
            <a:rPr lang="fr-FR" sz="600" b="0" i="0" u="none" kern="1200" baseline="0" dirty="0"/>
            <a:t>mécanismes </a:t>
          </a:r>
          <a:r>
            <a:rPr lang="fr-FR" sz="600" b="0" i="0" u="none" kern="1200" baseline="0" dirty="0" smtClean="0"/>
            <a:t>et des ressources, et en assurent le suivi, pour </a:t>
          </a:r>
          <a:r>
            <a:rPr lang="fr-FR" sz="600" b="0" i="0" u="none" kern="1200" baseline="0" dirty="0"/>
            <a:t>appuyer l'application des conventions </a:t>
          </a:r>
          <a:r>
            <a:rPr lang="fr-FR" sz="600" b="0" i="0" u="none" kern="1200" baseline="0" dirty="0" smtClean="0"/>
            <a:t>internationales pertinentes </a:t>
          </a:r>
          <a:r>
            <a:rPr lang="fr-FR" sz="600" b="0" i="0" u="none" kern="1200" baseline="0" dirty="0"/>
            <a:t>et pour négocier efficacement l'adaptation aux changements climatiques, l'atténuation de leurs effets et la gestion du risque de catastrophes</a:t>
          </a:r>
        </a:p>
      </dsp:txBody>
      <dsp:txXfrm>
        <a:off x="1852648" y="664544"/>
        <a:ext cx="1019956" cy="1461068"/>
      </dsp:txXfrm>
    </dsp:sp>
    <dsp:sp modelId="{CA46EF15-0A83-4E93-AA30-9E1F9DA755A3}">
      <dsp:nvSpPr>
        <dsp:cNvPr id="0" name=""/>
        <dsp:cNvSpPr/>
      </dsp:nvSpPr>
      <dsp:spPr>
        <a:xfrm>
          <a:off x="1236034"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1.3.2 :</a:t>
          </a:r>
          <a:r>
            <a:rPr lang="fr-FR" sz="600" b="0" i="0" u="none" kern="1200" baseline="0" dirty="0"/>
            <a:t> La résistance aux risques naturels des groupes à risque et vulnérables est renforcée, et les dispositions des conventions internationales sur la gestion du risque de catastrophes pertinentes pour le pays sont appliquées</a:t>
          </a:r>
        </a:p>
      </dsp:txBody>
      <dsp:txXfrm>
        <a:off x="1236034" y="2338883"/>
        <a:ext cx="1019956" cy="1461068"/>
      </dsp:txXfrm>
    </dsp:sp>
    <dsp:sp modelId="{CA2BAE56-B2AE-4A43-A3BA-8111F7DF2901}">
      <dsp:nvSpPr>
        <dsp:cNvPr id="0" name=""/>
        <dsp:cNvSpPr/>
      </dsp:nvSpPr>
      <dsp:spPr>
        <a:xfrm>
          <a:off x="2469261"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1.3.4 : </a:t>
          </a:r>
          <a:r>
            <a:rPr lang="fr-FR" sz="600" b="0" i="0" u="none" kern="1200" baseline="0" dirty="0"/>
            <a:t>Une stratégie nationale à long terme de lutte contre les effets des changements climatiques est opérationnelle ; elle repose sur la vision nationale du développement (</a:t>
          </a:r>
          <a:r>
            <a:rPr lang="fr-FR" sz="600" b="0" i="0" u="none" kern="1200" baseline="0" dirty="0" err="1"/>
            <a:t>SEDS</a:t>
          </a:r>
          <a:r>
            <a:rPr lang="fr-FR" sz="600" b="0" i="0" u="none" kern="1200" baseline="0" dirty="0"/>
            <a:t>) et s'appuie sur les résultats du Programme cible national.</a:t>
          </a:r>
        </a:p>
      </dsp:txBody>
      <dsp:txXfrm>
        <a:off x="2469261" y="2338883"/>
        <a:ext cx="1019956" cy="1461068"/>
      </dsp:txXfrm>
    </dsp:sp>
    <dsp:sp modelId="{7939320F-506B-49DC-AC25-0ADDA91EDC10}">
      <dsp:nvSpPr>
        <dsp:cNvPr id="0" name=""/>
        <dsp:cNvSpPr/>
      </dsp:nvSpPr>
      <dsp:spPr>
        <a:xfrm>
          <a:off x="3702489"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0" i="0" u="none" kern="1200" baseline="0" dirty="0"/>
            <a:t>Effet 2.2 : L'amélioration de la qualité et la gestion efficace d'un système de santé national global, notamment par la promotion et la protection de la santé, en mettant l'accent sur un accès plus équitable aux services de santé pour les plus vulnérables et les groupes les plus </a:t>
          </a:r>
          <a:r>
            <a:rPr lang="fr-FR" sz="600" b="0" i="0" u="none" kern="1200" baseline="0" dirty="0" smtClean="0"/>
            <a:t>défavorisés</a:t>
          </a:r>
          <a:endParaRPr lang="fr-FR" sz="600" b="0" i="0" u="none" kern="1200" baseline="0" dirty="0"/>
        </a:p>
      </dsp:txBody>
      <dsp:txXfrm>
        <a:off x="3702489" y="664544"/>
        <a:ext cx="1019956" cy="1461068"/>
      </dsp:txXfrm>
    </dsp:sp>
    <dsp:sp modelId="{B263292C-EF42-4A71-90AD-DC5CBC96074C}">
      <dsp:nvSpPr>
        <dsp:cNvPr id="0" name=""/>
        <dsp:cNvSpPr/>
      </dsp:nvSpPr>
      <dsp:spPr>
        <a:xfrm>
          <a:off x="3702489"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2.2.4 : </a:t>
          </a:r>
          <a:r>
            <a:rPr lang="fr-FR" sz="600" b="0" i="0" u="none" kern="1200" baseline="0" dirty="0"/>
            <a:t>Les capacités nationales et infranationales sont renforcées pour améliorer les données, et l'accès universel à un ensemble de services et de soins en matière de nutrition, de santé sexuelle et de la procréation, de santé des adolescentes, de santé maternelle, de néonatalogie et de pédiatrie, et le recours à ces soins et services, sont améliorés</a:t>
          </a:r>
          <a:endParaRPr lang="fr-FR" sz="600" kern="1200" dirty="0"/>
        </a:p>
      </dsp:txBody>
      <dsp:txXfrm>
        <a:off x="3702489" y="2338883"/>
        <a:ext cx="1019956" cy="1461068"/>
      </dsp:txXfrm>
    </dsp:sp>
    <dsp:sp modelId="{26EF8891-6AF7-41BF-958D-C3D6E3F06FA7}">
      <dsp:nvSpPr>
        <dsp:cNvPr id="0" name=""/>
        <dsp:cNvSpPr/>
      </dsp:nvSpPr>
      <dsp:spPr>
        <a:xfrm>
          <a:off x="5552331"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0" i="0" u="none" kern="1200" baseline="0" dirty="0"/>
            <a:t>Effet 2.4 : En partenariat avec les communautés, les institutions nationales et infranationales luttent plus efficacement contre les inégalités par </a:t>
          </a:r>
          <a:r>
            <a:rPr lang="fr-FR" sz="600" b="0" i="0" u="none" kern="1200" baseline="0" dirty="0" smtClean="0"/>
            <a:t>l'application </a:t>
          </a:r>
          <a:r>
            <a:rPr lang="fr-FR" sz="600" b="0" i="0" u="none" kern="1200" baseline="0" dirty="0"/>
            <a:t>et </a:t>
          </a:r>
          <a:r>
            <a:rPr lang="fr-FR" sz="600" b="0" i="0" u="none" kern="1200" baseline="0" dirty="0" smtClean="0"/>
            <a:t>le </a:t>
          </a:r>
          <a:r>
            <a:rPr lang="fr-FR" sz="600" b="0" i="0" u="none" kern="1200" baseline="0" dirty="0"/>
            <a:t>suivi des lois, politiques et programmes qui promeuvent l'égalité des sexes et l'autonomisation des femmes, et d'une réponse efficace et durable au VIH/sida, atténuant ainsi la stigmatisation et la discrimination</a:t>
          </a:r>
        </a:p>
      </dsp:txBody>
      <dsp:txXfrm>
        <a:off x="5552331" y="664544"/>
        <a:ext cx="1019956" cy="1461068"/>
      </dsp:txXfrm>
    </dsp:sp>
    <dsp:sp modelId="{CC87E744-34AD-4C54-BEB2-DB0A5ABB9E89}">
      <dsp:nvSpPr>
        <dsp:cNvPr id="0" name=""/>
        <dsp:cNvSpPr/>
      </dsp:nvSpPr>
      <dsp:spPr>
        <a:xfrm>
          <a:off x="4935717"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2.4.3 : </a:t>
          </a:r>
          <a:r>
            <a:rPr lang="fr-FR" sz="600" b="0" i="0" u="none" kern="1200" baseline="0" dirty="0"/>
            <a:t>Les cadres juridique et politique, programmes et pratiques liés au genre sont renforcés pour lutter efficacement contre l'inégalité entre les sexes et le manque d'équité, la discrimination sexiste et la violence basée sur le genre</a:t>
          </a:r>
        </a:p>
      </dsp:txBody>
      <dsp:txXfrm>
        <a:off x="4935717" y="2338883"/>
        <a:ext cx="1019956" cy="1461068"/>
      </dsp:txXfrm>
    </dsp:sp>
    <dsp:sp modelId="{7B4F69C0-ACC6-4606-B3E9-A9FA9C60FC6A}">
      <dsp:nvSpPr>
        <dsp:cNvPr id="0" name=""/>
        <dsp:cNvSpPr/>
      </dsp:nvSpPr>
      <dsp:spPr>
        <a:xfrm>
          <a:off x="6168945"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2.4.4 : </a:t>
          </a:r>
          <a:r>
            <a:rPr lang="fr-FR" sz="600" b="0" i="0" u="none" kern="1200" baseline="0" dirty="0"/>
            <a:t>Les mécanismes de coordination multisectorielle orientent efficacement la planification globale fondée sur les données probantes, la budgétisation et le </a:t>
          </a:r>
          <a:r>
            <a:rPr lang="fr-FR" sz="600" b="0" i="0" u="none" kern="1200" baseline="0" dirty="0" err="1"/>
            <a:t>S&amp;E</a:t>
          </a:r>
          <a:r>
            <a:rPr lang="fr-FR" sz="600" b="0" i="0" u="none" kern="1200" baseline="0" dirty="0"/>
            <a:t> afin de lutter durablement contre l'inégalité et le manque d'équité entre les sexes, la discrimination sexiste et la violence basée sur le genre</a:t>
          </a:r>
        </a:p>
      </dsp:txBody>
      <dsp:txXfrm>
        <a:off x="6168945" y="2338883"/>
        <a:ext cx="1019956" cy="1461068"/>
      </dsp:txXfrm>
    </dsp:sp>
    <dsp:sp modelId="{F3CAD216-F495-45B3-9F45-6D03560C5330}">
      <dsp:nvSpPr>
        <dsp:cNvPr id="0" name=""/>
        <dsp:cNvSpPr/>
      </dsp:nvSpPr>
      <dsp:spPr>
        <a:xfrm>
          <a:off x="7402173" y="664544"/>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Effet 3.1 :</a:t>
          </a:r>
          <a:r>
            <a:rPr lang="fr-FR" sz="600" b="0" i="0" u="none" kern="1200" baseline="0" dirty="0"/>
            <a:t> Les organes élus sont </a:t>
          </a:r>
          <a:r>
            <a:rPr lang="fr-FR" sz="600" b="0" i="0" u="none" kern="1200" baseline="0" dirty="0" smtClean="0"/>
            <a:t>plus aptes à </a:t>
          </a:r>
          <a:r>
            <a:rPr lang="fr-FR" sz="600" b="0" i="0" u="none" kern="1200" baseline="0" dirty="0"/>
            <a:t>formuler des lois et </a:t>
          </a:r>
          <a:r>
            <a:rPr lang="fr-FR" sz="600" b="0" i="0" u="none" kern="1200" baseline="0" dirty="0" smtClean="0"/>
            <a:t>à superviser la performance </a:t>
          </a:r>
          <a:r>
            <a:rPr lang="fr-FR" sz="600" b="0" i="0" u="none" kern="1200" baseline="0" dirty="0"/>
            <a:t>des organismes de </a:t>
          </a:r>
          <a:r>
            <a:rPr lang="fr-FR" sz="600" b="0" i="0" u="none" kern="1200" baseline="0" dirty="0" smtClean="0"/>
            <a:t>l'État, </a:t>
          </a:r>
          <a:r>
            <a:rPr lang="fr-FR" sz="600" b="0" i="0" u="none" kern="1200" baseline="0" dirty="0"/>
            <a:t>et </a:t>
          </a:r>
          <a:r>
            <a:rPr lang="fr-FR" sz="600" b="0" i="0" u="none" kern="1200" baseline="0" dirty="0" smtClean="0"/>
            <a:t>reflètent </a:t>
          </a:r>
          <a:r>
            <a:rPr lang="fr-FR" sz="600" b="0" i="0" u="none" kern="1200" baseline="0" dirty="0"/>
            <a:t>les aspirations du peuple vietnamien, et en </a:t>
          </a:r>
          <a:r>
            <a:rPr lang="fr-FR" sz="600" b="0" i="0" u="none" kern="1200" baseline="0" dirty="0" smtClean="0"/>
            <a:t>particulier celles </a:t>
          </a:r>
          <a:r>
            <a:rPr lang="fr-FR" sz="600" b="0" i="0" u="none" kern="1200" baseline="0" dirty="0"/>
            <a:t>des femmes, des minorités ethniques et des autres groupes vulnérables et </a:t>
          </a:r>
          <a:r>
            <a:rPr lang="fr-FR" sz="600" b="0" i="0" u="none" kern="1200" baseline="0" dirty="0" smtClean="0"/>
            <a:t>défavorisés</a:t>
          </a:r>
          <a:endParaRPr lang="fr-FR" sz="600" b="0" i="0" u="none" kern="1200" baseline="0" dirty="0"/>
        </a:p>
      </dsp:txBody>
      <dsp:txXfrm>
        <a:off x="7402173" y="664544"/>
        <a:ext cx="1019956" cy="1461068"/>
      </dsp:txXfrm>
    </dsp:sp>
    <dsp:sp modelId="{D03E5EBF-EDCD-4042-9BC0-F9E90D4FDA1E}">
      <dsp:nvSpPr>
        <dsp:cNvPr id="0" name=""/>
        <dsp:cNvSpPr/>
      </dsp:nvSpPr>
      <dsp:spPr>
        <a:xfrm>
          <a:off x="7402173" y="2338883"/>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rtl="0">
            <a:lnSpc>
              <a:spcPct val="90000"/>
            </a:lnSpc>
            <a:spcBef>
              <a:spcPct val="0"/>
            </a:spcBef>
            <a:spcAft>
              <a:spcPct val="35000"/>
            </a:spcAft>
          </a:pPr>
          <a:r>
            <a:rPr lang="fr-FR" sz="600" b="1" i="0" u="none" kern="1200" baseline="0" dirty="0"/>
            <a:t>Extrant 3.1.1 : </a:t>
          </a:r>
          <a:r>
            <a:rPr lang="fr-FR" sz="600" b="0" i="0" u="none" kern="1200" baseline="0" dirty="0"/>
            <a:t>Les organes élus profitent d'une meilleure acquisition de connaissances et d'une meilleure gestion des connaissances qui leur permettent d'accéder à des recherches et données de grande qualité afin d'orienter leur travail législatif</a:t>
          </a:r>
        </a:p>
      </dsp:txBody>
      <dsp:txXfrm>
        <a:off x="7402173" y="2338883"/>
        <a:ext cx="1019956" cy="14610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fr-BE" dirty="0" smtClean="0"/>
          </a:p>
        </p:txBody>
      </p:sp>
      <p:sp>
        <p:nvSpPr>
          <p:cNvPr id="4" name="Slide Number Placeholder 3"/>
          <p:cNvSpPr>
            <a:spLocks noGrp="1"/>
          </p:cNvSpPr>
          <p:nvPr>
            <p:ph type="sldNum" sz="quarter" idx="10"/>
          </p:nvPr>
        </p:nvSpPr>
        <p:spPr/>
        <p:txBody>
          <a:bodyPr/>
          <a:lstStyle/>
          <a:p>
            <a:fld id="{5FB7B063-A2E4-E541-AF1D-53E3E153D6FD}" type="slidenum">
              <a:rPr lang="en-GB" smtClean="0"/>
              <a:pPr/>
              <a:t>2</a:t>
            </a:fld>
            <a:endParaRPr lang="en-GB"/>
          </a:p>
        </p:txBody>
      </p:sp>
    </p:spTree>
    <p:extLst>
      <p:ext uri="{BB962C8B-B14F-4D97-AF65-F5344CB8AC3E}">
        <p14:creationId xmlns:p14="http://schemas.microsoft.com/office/powerpoint/2010/main" val="1438386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r>
              <a:rPr lang="fr-FR" b="0" i="0" u="none" baseline="0" dirty="0"/>
              <a:t>Selon l'analyse pays, il convient aussi d'expliquer clairement notre théorie du changement en faveur de l'égalité des sexes au sein du </a:t>
            </a:r>
            <a:r>
              <a:rPr lang="fr-FR" b="0" i="0" u="none" baseline="0" dirty="0" err="1"/>
              <a:t>PNUAD</a:t>
            </a:r>
            <a:r>
              <a:rPr lang="fr-FR" b="0" i="0" u="none" baseline="0" dirty="0"/>
              <a:t> – ce que nous essayons d'obtenir, et comment les extrants, cibles et indicateurs que nous avons définis contribuent à ce changement.  Nous devons être capables de regrouper les interventions liées à l'égalité des sexes au sein d'un cadre cohérent unique.</a:t>
            </a:r>
            <a:endParaRPr lang="fr-FR" altLang="en-US" dirty="0" smtClean="0"/>
          </a:p>
          <a:p>
            <a:pPr algn="l" rtl="0" eaLnBrk="1" hangingPunct="1"/>
            <a:endParaRPr lang="fr-FR" altLang="en-US" dirty="0" smtClean="0"/>
          </a:p>
          <a:p>
            <a:pPr algn="l" rtl="0" eaLnBrk="1" hangingPunct="1"/>
            <a:r>
              <a:rPr lang="fr-FR" b="0" i="0" u="none" baseline="0" dirty="0"/>
              <a:t>C.-à-d. qu'il faut nous concentrer sur l'aide au mécanisme national de protection des droits des femmes, et non sur l'autonomisation, l'amélioration de l'accès des femmes aux ressources, l'encouragement d'une nouvelle prise de conscience, et les obstacles culturels à faire tomber.</a:t>
            </a:r>
          </a:p>
          <a:p>
            <a:pPr algn="l" rtl="0" eaLnBrk="1" hangingPunct="1"/>
            <a:endParaRPr lang="fr-FR" altLang="en-US" dirty="0" smtClean="0"/>
          </a:p>
          <a:p>
            <a:pPr algn="l" rtl="0" eaLnBrk="1" hangingPunct="1"/>
            <a:r>
              <a:rPr lang="fr-FR" b="0" i="0" u="none" baseline="0" dirty="0"/>
              <a:t>Il faut une théorie (explicite ou implicite) qui explique comment les changements se produisent sur le plan des rapports de genre – c.-à-d. quelles sont les racines de l'inégalité et les grands facteurs qui favorisent le changement (d'après l'expérience), et comment les interventions peuvent influencer ces facteurs.</a:t>
            </a:r>
          </a:p>
          <a:p>
            <a:endParaRPr lang="fr-FR" dirty="0"/>
          </a:p>
        </p:txBody>
      </p:sp>
      <p:sp>
        <p:nvSpPr>
          <p:cNvPr id="4" name="Slide Number Placeholder 3"/>
          <p:cNvSpPr>
            <a:spLocks noGrp="1"/>
          </p:cNvSpPr>
          <p:nvPr>
            <p:ph type="sldNum" sz="quarter" idx="10"/>
          </p:nvPr>
        </p:nvSpPr>
        <p:spPr/>
        <p:txBody>
          <a:bodyPr/>
          <a:lstStyle/>
          <a:p>
            <a:pPr algn="l" rtl="0"/>
            <a:fld id="{5FB7B063-A2E4-E541-AF1D-53E3E153D6FD}" type="slidenum">
              <a:rPr/>
              <a:pPr/>
              <a:t>9</a:t>
            </a:fld>
            <a:endParaRPr lang="fr-FR"/>
          </a:p>
        </p:txBody>
      </p:sp>
    </p:spTree>
    <p:extLst>
      <p:ext uri="{BB962C8B-B14F-4D97-AF65-F5344CB8AC3E}">
        <p14:creationId xmlns:p14="http://schemas.microsoft.com/office/powerpoint/2010/main" val="936831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Et bien sûr, nous devons entretenir notre sens de l'humour pour faire face aux frustrations inévitables !</a:t>
            </a:r>
            <a:endParaRPr lang="fr-FR" dirty="0"/>
          </a:p>
        </p:txBody>
      </p:sp>
      <p:sp>
        <p:nvSpPr>
          <p:cNvPr id="4" name="Slide Number Placeholder 3"/>
          <p:cNvSpPr>
            <a:spLocks noGrp="1"/>
          </p:cNvSpPr>
          <p:nvPr>
            <p:ph type="sldNum" sz="quarter" idx="10"/>
          </p:nvPr>
        </p:nvSpPr>
        <p:spPr/>
        <p:txBody>
          <a:bodyPr/>
          <a:lstStyle/>
          <a:p>
            <a:pPr algn="l" rtl="0"/>
            <a:fld id="{5FB7B063-A2E4-E541-AF1D-53E3E153D6FD}" type="slidenum">
              <a:rPr/>
              <a:pPr/>
              <a:t>10</a:t>
            </a:fld>
            <a:endParaRPr lang="fr-FR"/>
          </a:p>
        </p:txBody>
      </p:sp>
    </p:spTree>
    <p:extLst>
      <p:ext uri="{BB962C8B-B14F-4D97-AF65-F5344CB8AC3E}">
        <p14:creationId xmlns:p14="http://schemas.microsoft.com/office/powerpoint/2010/main" val="2691882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5FB7B063-A2E4-E541-AF1D-53E3E153D6FD}" type="slidenum">
              <a:rPr/>
              <a:pPr/>
              <a:t>11</a:t>
            </a:fld>
            <a:endParaRPr lang="fr-FR"/>
          </a:p>
        </p:txBody>
      </p:sp>
    </p:spTree>
    <p:extLst>
      <p:ext uri="{BB962C8B-B14F-4D97-AF65-F5344CB8AC3E}">
        <p14:creationId xmlns:p14="http://schemas.microsoft.com/office/powerpoint/2010/main" val="2111980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p:txBody>
          <a:bodyPr wrap="square" numCol="1" anchor="t" anchorCtr="0" compatLnSpc="1">
            <a:prstTxWarp prst="textNoShape">
              <a:avLst/>
            </a:prstTxWarp>
          </a:bodyPr>
          <a:lstStyle/>
          <a:p>
            <a:pPr algn="l" rtl="0" eaLnBrk="1" hangingPunct="1">
              <a:spcBef>
                <a:spcPct val="0"/>
              </a:spcBef>
              <a:defRPr/>
            </a:pPr>
            <a:r>
              <a:rPr lang="fr-FR" b="0" i="0" u="none" baseline="0" dirty="0"/>
              <a:t>Quatre problèmes cruciaux à résoudre pour s'appuyer sur les réalisations actuelles concernant la protection juridique officielle des droits des femmes, mettre un terme aux tendances négatives et combattre les formes de vulnérabilité particulières auxquelles sont confrontées les femmes au Viet Nam. </a:t>
            </a:r>
          </a:p>
          <a:p>
            <a:pPr algn="l" rtl="0" eaLnBrk="1" hangingPunct="1">
              <a:spcBef>
                <a:spcPct val="0"/>
              </a:spcBef>
              <a:defRPr/>
            </a:pPr>
            <a:endParaRPr lang="fr-FR" dirty="0" smtClean="0"/>
          </a:p>
          <a:p>
            <a:pPr algn="l" rtl="0" eaLnBrk="1" hangingPunct="1">
              <a:spcBef>
                <a:spcPct val="0"/>
              </a:spcBef>
              <a:defRPr/>
            </a:pPr>
            <a:r>
              <a:rPr lang="fr-FR" b="0" i="0" u="none" baseline="0" dirty="0"/>
              <a:t>Ils reposent sur la reconnaissance du fait que l'inégalité entre les sexes est un problème relatif aux droits de l’homme – tous les citoyens ont le droit de participer au processus de développement et d'en profiter, et il s'agit d'une question d'efficience, car l'inégalité entre les sexes a un coût pour les ménages, les citoyens et les communautés, et peut entraver la croissance.  </a:t>
            </a:r>
          </a:p>
          <a:p>
            <a:pPr algn="l" rtl="0" eaLnBrk="1" hangingPunct="1">
              <a:spcBef>
                <a:spcPct val="0"/>
              </a:spcBef>
              <a:defRPr/>
            </a:pPr>
            <a:endParaRPr lang="fr-FR" dirty="0" smtClean="0"/>
          </a:p>
          <a:p>
            <a:pPr algn="l" rtl="0" eaLnBrk="1" hangingPunct="1">
              <a:spcBef>
                <a:spcPct val="0"/>
              </a:spcBef>
              <a:defRPr/>
            </a:pPr>
            <a:r>
              <a:rPr lang="fr-FR" b="0" i="0" u="none" baseline="0" dirty="0"/>
              <a:t>Quatre énoncés de problèmes sont représentés ici. Il s'agit de :</a:t>
            </a:r>
          </a:p>
          <a:p>
            <a:pPr marL="228600" indent="-228600" algn="l" rtl="0">
              <a:buFont typeface="+mj-lt"/>
              <a:buAutoNum type="arabicPeriod"/>
              <a:defRPr/>
            </a:pPr>
            <a:r>
              <a:rPr lang="fr-FR" b="0" i="0" u="none" baseline="0" dirty="0"/>
              <a:t>Les femmes sont sous-représentées dans la prise de décisions à tous les niveaux, y compris dans les instances officielles et informelles, dans les secteurs public et privé, et au niveau local</a:t>
            </a:r>
          </a:p>
          <a:p>
            <a:pPr marL="228600" indent="-228600" algn="l" rtl="0">
              <a:buFont typeface="+mj-lt"/>
              <a:buAutoNum type="arabicPeriod"/>
              <a:defRPr/>
            </a:pPr>
            <a:r>
              <a:rPr lang="fr-FR" b="0" i="0" u="none" baseline="0" dirty="0"/>
              <a:t>En raison des inégalités en matière de genre, les femmes sont </a:t>
            </a:r>
            <a:r>
              <a:rPr lang="fr-FR" b="0" i="0" u="none" baseline="0" dirty="0" err="1"/>
              <a:t>sur-représentées</a:t>
            </a:r>
            <a:r>
              <a:rPr lang="fr-FR" b="0" i="0" u="none" baseline="0" dirty="0"/>
              <a:t> dans les segments les plus vulnérables de l'économie non structurée, ce qui les expose à des risques supplémentaires et à d'autres formes de vulnérabilités</a:t>
            </a:r>
          </a:p>
          <a:p>
            <a:pPr marL="228600" indent="-228600" algn="l" rtl="0">
              <a:buFont typeface="+mj-lt"/>
              <a:buAutoNum type="arabicPeriod"/>
              <a:defRPr/>
            </a:pPr>
            <a:r>
              <a:rPr lang="fr-FR" b="0" i="0" u="none" baseline="0" dirty="0"/>
              <a:t>La violence fondée sur le genre est courante au Viet Nam, mais il n'existe pas d'approche structurée multisectorielle sur le plan national englobant la prévention, la protection et l'aide aux victimes</a:t>
            </a:r>
          </a:p>
          <a:p>
            <a:pPr marL="228600" indent="-228600" algn="l" rtl="0">
              <a:buFont typeface="+mj-lt"/>
              <a:buAutoNum type="arabicPeriod"/>
              <a:defRPr/>
            </a:pPr>
            <a:r>
              <a:rPr lang="fr-FR" b="0" i="0" u="none" baseline="0" dirty="0"/>
              <a:t>Une discrimination persistante à l'égard des filles, comme le montre le déséquilibre croissant du sex-ratio, et le traitement préférentiel des garçons au sein de la famille</a:t>
            </a:r>
          </a:p>
          <a:p>
            <a:pPr algn="l" rtl="0" eaLnBrk="1" hangingPunct="1">
              <a:spcBef>
                <a:spcPct val="0"/>
              </a:spcBef>
              <a:defRPr/>
            </a:pPr>
            <a:endParaRPr lang="fr-FR" dirty="0" smtClean="0"/>
          </a:p>
          <a:p>
            <a:pPr algn="l" rtl="0" eaLnBrk="1" hangingPunct="1">
              <a:spcBef>
                <a:spcPct val="0"/>
              </a:spcBef>
              <a:defRPr/>
            </a:pPr>
            <a:r>
              <a:rPr lang="fr-FR" b="0" i="0" u="none" baseline="0" dirty="0"/>
              <a:t>L'absence de responsabilité, de soutien et de participation des hommes à la promotion de l'égalité des sexes doit être traitée comme une question transversale.  </a:t>
            </a:r>
          </a:p>
          <a:p>
            <a:pPr algn="l" rtl="0" eaLnBrk="1" hangingPunct="1">
              <a:spcBef>
                <a:spcPct val="0"/>
              </a:spcBef>
              <a:defRPr/>
            </a:pPr>
            <a:endParaRPr lang="fr-FR" dirty="0" smtClean="0"/>
          </a:p>
          <a:p>
            <a:pPr algn="l" rtl="0" eaLnBrk="1" hangingPunct="1">
              <a:spcBef>
                <a:spcPct val="0"/>
              </a:spcBef>
              <a:defRPr/>
            </a:pPr>
            <a:r>
              <a:rPr lang="fr-FR" b="0" i="0" u="none" baseline="0" dirty="0"/>
              <a:t>Trois domaines particuliers ont été déclarés prioritaires pour l'intégration d’une perspective de genre : les femmes dans les groupes vulnérables, l'accès des femmes aux services sociaux et à la protection sociale, et le genre et les changements climatiques.  </a:t>
            </a:r>
          </a:p>
          <a:p>
            <a:pPr algn="l" rtl="0" eaLnBrk="1" hangingPunct="1">
              <a:spcBef>
                <a:spcPct val="0"/>
              </a:spcBef>
              <a:defRPr/>
            </a:pPr>
            <a:endParaRPr lang="fr-FR" dirty="0" smtClean="0"/>
          </a:p>
          <a:p>
            <a:pPr algn="l" rtl="0" eaLnBrk="1" hangingPunct="1">
              <a:spcBef>
                <a:spcPct val="0"/>
              </a:spcBef>
              <a:defRPr/>
            </a:pPr>
            <a:endParaRPr lang="fr-FR" dirty="0" smtClean="0"/>
          </a:p>
          <a:p>
            <a:pPr algn="l" rtl="0" eaLnBrk="1" hangingPunct="1">
              <a:spcBef>
                <a:spcPct val="0"/>
              </a:spcBef>
              <a:defRPr/>
            </a:pPr>
            <a:endParaRPr lang="fr-FR" dirty="0" smtClean="0"/>
          </a:p>
          <a:p>
            <a:pPr algn="l" rtl="0" eaLnBrk="1" hangingPunct="1">
              <a:spcBef>
                <a:spcPct val="0"/>
              </a:spcBef>
              <a:defRPr/>
            </a:pPr>
            <a:endParaRPr lang="fr-FR" dirty="0"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a:fld id="{BF683941-54F8-4C45-AD68-3EEF7AD0B474}" type="slidenum">
              <a:rPr/>
              <a:pPr/>
              <a:t>12</a:t>
            </a:fld>
            <a:endParaRPr lang="fr-FR" altLang="en-US" smtClean="0"/>
          </a:p>
        </p:txBody>
      </p:sp>
    </p:spTree>
    <p:extLst>
      <p:ext uri="{BB962C8B-B14F-4D97-AF65-F5344CB8AC3E}">
        <p14:creationId xmlns:p14="http://schemas.microsoft.com/office/powerpoint/2010/main" val="2175106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514350" indent="-514350" algn="l" rtl="0" eaLnBrk="1" hangingPunct="1">
              <a:spcAft>
                <a:spcPts val="1200"/>
              </a:spcAft>
              <a:buFont typeface="Arial" pitchFamily="34" charset="0"/>
              <a:buChar char="•"/>
              <a:defRPr/>
            </a:pPr>
            <a:r>
              <a:rPr lang="fr-FR" b="0" i="0" u="none" baseline="0" dirty="0"/>
              <a:t>Ces problèmes ne peuvent être résolus par une démarche d'intégration d’une perspective de genre, mais elles nécessitent des actions ciblées en matière d'égalité des sexes ; </a:t>
            </a:r>
          </a:p>
          <a:p>
            <a:pPr marL="514350" indent="-514350" algn="l" rtl="0" eaLnBrk="1" hangingPunct="1">
              <a:spcAft>
                <a:spcPts val="1200"/>
              </a:spcAft>
              <a:buFont typeface="Arial" pitchFamily="34" charset="0"/>
              <a:buChar char="•"/>
              <a:defRPr/>
            </a:pPr>
            <a:r>
              <a:rPr lang="fr-FR" b="0" i="0" u="none" baseline="0" dirty="0"/>
              <a:t>Ils sont liés aux priorités déterminées dans le projet de stratégie nationale et le programme national pour la réduction de la pauvreté, ainsi qu'aux observations finales de la </a:t>
            </a:r>
            <a:r>
              <a:rPr lang="fr-FR" b="0" i="0" u="none" baseline="0" dirty="0" err="1"/>
              <a:t>CEDEF</a:t>
            </a:r>
            <a:endParaRPr lang="fr-FR" b="0" i="0" u="none" baseline="0" dirty="0"/>
          </a:p>
          <a:p>
            <a:pPr marL="514350" indent="-514350" algn="l" rtl="0" eaLnBrk="1" hangingPunct="1">
              <a:spcAft>
                <a:spcPts val="1200"/>
              </a:spcAft>
              <a:buFont typeface="Arial" pitchFamily="34" charset="0"/>
              <a:buChar char="•"/>
              <a:defRPr/>
            </a:pPr>
            <a:r>
              <a:rPr lang="fr-FR" b="0" i="0" u="none" baseline="0" dirty="0"/>
              <a:t>La réussite peut être attendue dans les cinq ans</a:t>
            </a:r>
          </a:p>
          <a:p>
            <a:pPr marL="514350" indent="-514350" algn="l" rtl="0" eaLnBrk="1" hangingPunct="1">
              <a:spcAft>
                <a:spcPts val="1200"/>
              </a:spcAft>
              <a:buFont typeface="Arial" pitchFamily="34" charset="0"/>
              <a:buChar char="•"/>
              <a:defRPr/>
            </a:pPr>
            <a:r>
              <a:rPr lang="fr-FR" b="0" i="0" u="none" baseline="0" dirty="0"/>
              <a:t>Des données factuelles sont disponibles, qui démontrent l'importance et l'ampleur du problème</a:t>
            </a:r>
          </a:p>
          <a:p>
            <a:pPr marL="514350" indent="-514350" algn="l" rtl="0" eaLnBrk="1" hangingPunct="1">
              <a:spcAft>
                <a:spcPts val="1200"/>
              </a:spcAft>
              <a:buFont typeface="Arial" pitchFamily="34" charset="0"/>
              <a:buChar char="•"/>
              <a:defRPr/>
            </a:pPr>
            <a:r>
              <a:rPr lang="fr-FR" b="0" i="0" u="none" baseline="0" dirty="0"/>
              <a:t>L'ONU dispose d'un avantage comparatif commun évident pour agir dans ces secteurs d'activité</a:t>
            </a:r>
          </a:p>
          <a:p>
            <a:pPr algn="l" rtl="0">
              <a:defRPr/>
            </a:pPr>
            <a:endParaRPr lang="fr-FR"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a:fld id="{301D2B42-8432-43B1-A1E2-C1C37C968FF7}" type="slidenum">
              <a:rPr/>
              <a:pPr/>
              <a:t>13</a:t>
            </a:fld>
            <a:endParaRPr lang="fr-FR" altLang="en-US" smtClean="0"/>
          </a:p>
        </p:txBody>
      </p:sp>
    </p:spTree>
    <p:extLst>
      <p:ext uri="{BB962C8B-B14F-4D97-AF65-F5344CB8AC3E}">
        <p14:creationId xmlns:p14="http://schemas.microsoft.com/office/powerpoint/2010/main" val="3494190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fr-FR" b="0" i="0" u="none" baseline="0" dirty="0"/>
              <a:t>Voici les principaux secteurs d'activité de l'égalité des sexes dans lesquels l'ONU dispose d'un avantage comparatif.  En somme :</a:t>
            </a:r>
          </a:p>
          <a:p>
            <a:pPr algn="l" rtl="0">
              <a:buFontTx/>
              <a:buChar char="•"/>
            </a:pPr>
            <a:r>
              <a:rPr lang="fr-FR" b="0" i="0" u="none" baseline="0" dirty="0"/>
              <a:t>Beaucoup d'interventions actuelles des autres partenaires se concentrent davantage sur les services et le soutien directs, moins sur le niveau politique, le plaidoyer, les données et la recherche concernant tous ces enjeux.</a:t>
            </a:r>
          </a:p>
          <a:p>
            <a:pPr algn="l" rtl="0">
              <a:buFontTx/>
              <a:buChar char="•"/>
            </a:pPr>
            <a:r>
              <a:rPr lang="fr-FR" b="0" i="0" u="none" baseline="0" dirty="0"/>
              <a:t>L'ONU dispose d'un avantage comparatif qui repose sur les programmes existants dans les quatre secteurs d'activité</a:t>
            </a:r>
          </a:p>
          <a:p>
            <a:pPr algn="l" rtl="0">
              <a:buFontTx/>
              <a:buChar char="•"/>
            </a:pPr>
            <a:r>
              <a:rPr lang="fr-FR" b="0" i="0" u="none" baseline="0" dirty="0"/>
              <a:t>Les secteurs d'activité dans lesquels l'ONU peut apporter une contribution particulièrement importante sont :</a:t>
            </a:r>
          </a:p>
          <a:p>
            <a:pPr lvl="1" algn="l" rtl="0">
              <a:buFontTx/>
              <a:buChar char="•"/>
            </a:pPr>
            <a:r>
              <a:rPr lang="fr-FR" b="0" i="0" u="none" baseline="0" dirty="0"/>
              <a:t>La coordination et le rassemblement des partenaires, qui servent à réduire le chevauchement</a:t>
            </a:r>
          </a:p>
          <a:p>
            <a:pPr lvl="1" algn="l" rtl="0">
              <a:buFontTx/>
              <a:buChar char="•"/>
            </a:pPr>
            <a:r>
              <a:rPr lang="fr-FR" b="0" i="0" u="none" baseline="0" dirty="0"/>
              <a:t>Les données et la recherche, qui fournissent une base de données concrètes en vue de la prise de décisions</a:t>
            </a:r>
          </a:p>
          <a:p>
            <a:pPr lvl="1" algn="l" rtl="0">
              <a:buFontTx/>
              <a:buChar char="•"/>
            </a:pPr>
            <a:r>
              <a:rPr lang="fr-FR" b="0" i="0" u="none" baseline="0" dirty="0"/>
              <a:t>Le plaidoyer, surtout en faveur des besoins des plus vulnérables</a:t>
            </a:r>
          </a:p>
          <a:p>
            <a:pPr lvl="1" algn="l" rtl="0">
              <a:buFontTx/>
              <a:buChar char="•"/>
            </a:pPr>
            <a:r>
              <a:rPr lang="fr-FR" b="0" i="0" u="none" baseline="0" dirty="0"/>
              <a:t>La direction des nouvelles interventions, par ex. pour lutter contre la violence basée sur le genre</a:t>
            </a:r>
          </a:p>
          <a:p>
            <a:pPr lvl="1" algn="l" rtl="0">
              <a:buFontTx/>
              <a:buChar char="•"/>
            </a:pPr>
            <a:r>
              <a:rPr lang="fr-FR" b="0" i="0" u="none" baseline="0" dirty="0"/>
              <a:t>Le changement de comportement vis-à-vis de chacun des deux sexes, notamment par la modélisation de l'engagement des hommes à l'égard de cet enjeu.</a:t>
            </a:r>
          </a:p>
          <a:p>
            <a:pPr algn="l" rtl="0">
              <a:buFontTx/>
              <a:buChar char="•"/>
            </a:pPr>
            <a:endParaRPr lang="fr-FR"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a:fld id="{E48CE5EA-7171-45B7-AC22-F97C03488A72}" type="slidenum">
              <a:rPr/>
              <a:pPr/>
              <a:t>14</a:t>
            </a:fld>
            <a:endParaRPr lang="fr-FR" altLang="en-US" smtClean="0"/>
          </a:p>
        </p:txBody>
      </p:sp>
    </p:spTree>
    <p:extLst>
      <p:ext uri="{BB962C8B-B14F-4D97-AF65-F5344CB8AC3E}">
        <p14:creationId xmlns:p14="http://schemas.microsoft.com/office/powerpoint/2010/main" val="2161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Nous venons de voir les extrants et les effets propres à l’égalité des sexes ou liés à celle-ci (le 1.3.4 est un peu en marge, mais il comprend des politiques </a:t>
            </a:r>
            <a:r>
              <a:rPr lang="fr-FR" b="0" i="0" u="none" baseline="0" dirty="0" err="1"/>
              <a:t>sexospécifiques</a:t>
            </a:r>
            <a:r>
              <a:rPr lang="fr-FR" b="0" i="0" u="none" baseline="0" dirty="0" smtClean="0"/>
              <a:t>). </a:t>
            </a:r>
            <a:r>
              <a:rPr lang="fr-FR" b="0" i="0" u="none" baseline="0" dirty="0"/>
              <a:t>En outre, le Groupe de coordination des programmes en faveur de l'égalité des sexes a mené une analyse au niveau des activités à l'aide du système de repérage des activités contribuant à l'égalité des sexes (ou « marqueur de l'égalité hommes-femmes »).</a:t>
            </a:r>
            <a:endParaRPr lang="fr-FR" dirty="0"/>
          </a:p>
        </p:txBody>
      </p:sp>
      <p:sp>
        <p:nvSpPr>
          <p:cNvPr id="4" name="Slide Number Placeholder 3"/>
          <p:cNvSpPr>
            <a:spLocks noGrp="1"/>
          </p:cNvSpPr>
          <p:nvPr>
            <p:ph type="sldNum" sz="quarter" idx="10"/>
          </p:nvPr>
        </p:nvSpPr>
        <p:spPr/>
        <p:txBody>
          <a:bodyPr/>
          <a:lstStyle/>
          <a:p>
            <a:pPr algn="l" rtl="0"/>
            <a:fld id="{5FB7B063-A2E4-E541-AF1D-53E3E153D6FD}" type="slidenum">
              <a:rPr/>
              <a:pPr algn="l" rtl="0"/>
              <a:t>16</a:t>
            </a:fld>
            <a:endParaRPr lang="fr-FR"/>
          </a:p>
        </p:txBody>
      </p:sp>
    </p:spTree>
    <p:extLst>
      <p:ext uri="{BB962C8B-B14F-4D97-AF65-F5344CB8AC3E}">
        <p14:creationId xmlns:p14="http://schemas.microsoft.com/office/powerpoint/2010/main" val="12364992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61325" y="5973763"/>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4" descr="UN_Women_English_Blue_TransparentBackground_Small_225x102">
            <a:hlinkClick r:id="rId3"/>
          </p:cNvPr>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450702" y="6137433"/>
            <a:ext cx="1152128" cy="313240"/>
          </a:xfrm>
          <a:prstGeom prst="rect">
            <a:avLst/>
          </a:prstGeom>
          <a:noFill/>
          <a:ln>
            <a:noFill/>
          </a:ln>
        </p:spPr>
      </p:pic>
      <p:pic>
        <p:nvPicPr>
          <p:cNvPr id="6" name="Picture 5"/>
          <p:cNvPicPr/>
          <p:nvPr userDrawn="1"/>
        </p:nvPicPr>
        <p:blipFill>
          <a:blip r:embed="rId6">
            <a:extLst>
              <a:ext uri="{28A0092B-C50C-407E-A947-70E740481C1C}">
                <a14:useLocalDpi xmlns:a14="http://schemas.microsoft.com/office/drawing/2010/main" val="0"/>
              </a:ext>
            </a:extLst>
          </a:blip>
          <a:stretch>
            <a:fillRect/>
          </a:stretch>
        </p:blipFill>
        <p:spPr>
          <a:xfrm>
            <a:off x="3491880" y="6137433"/>
            <a:ext cx="1944216" cy="257497"/>
          </a:xfrm>
          <a:prstGeom prst="rect">
            <a:avLst/>
          </a:prstGeom>
        </p:spPr>
      </p:pic>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a:solidFill>
            <a:schemeClr val="bg1"/>
          </a:solidFill>
          <a:latin typeface="+mj-lt"/>
          <a:ea typeface="+mj-ea"/>
          <a:cs typeface="+mj-cs"/>
        </a:defRPr>
      </a:lvl1pPr>
      <a:lvl2pPr algn="r" rtl="0" fontAlgn="base">
        <a:spcBef>
          <a:spcPct val="0"/>
        </a:spcBef>
        <a:spcAft>
          <a:spcPct val="0"/>
        </a:spcAft>
        <a:defRPr>
          <a:solidFill>
            <a:schemeClr val="bg1"/>
          </a:solidFill>
          <a:latin typeface="Arial" charset="0"/>
          <a:ea typeface="ＭＳ Ｐゴシック" charset="0"/>
          <a:cs typeface="ＭＳ Ｐゴシック" charset="0"/>
        </a:defRPr>
      </a:lvl2pPr>
      <a:lvl3pPr algn="r" rtl="0" fontAlgn="base">
        <a:spcBef>
          <a:spcPct val="0"/>
        </a:spcBef>
        <a:spcAft>
          <a:spcPct val="0"/>
        </a:spcAft>
        <a:defRPr>
          <a:solidFill>
            <a:schemeClr val="bg1"/>
          </a:solidFill>
          <a:latin typeface="Arial" charset="0"/>
          <a:ea typeface="ＭＳ Ｐゴシック" charset="0"/>
          <a:cs typeface="ＭＳ Ｐゴシック" charset="0"/>
        </a:defRPr>
      </a:lvl3pPr>
      <a:lvl4pPr algn="r" rtl="0" fontAlgn="base">
        <a:spcBef>
          <a:spcPct val="0"/>
        </a:spcBef>
        <a:spcAft>
          <a:spcPct val="0"/>
        </a:spcAft>
        <a:defRPr>
          <a:solidFill>
            <a:schemeClr val="bg1"/>
          </a:solidFill>
          <a:latin typeface="Arial" charset="0"/>
          <a:ea typeface="ＭＳ Ｐゴシック" charset="0"/>
          <a:cs typeface="ＭＳ Ｐゴシック" charset="0"/>
        </a:defRPr>
      </a:lvl4pPr>
      <a:lvl5pPr algn="r" rtl="0" fontAlgn="base">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defRPr sz="1400">
          <a:solidFill>
            <a:schemeClr val="tx1"/>
          </a:solidFill>
          <a:latin typeface="+mn-lt"/>
          <a:ea typeface="+mn-ea"/>
          <a:cs typeface="+mn-cs"/>
        </a:defRPr>
      </a:lvl1pPr>
      <a:lvl2pPr marL="742950" indent="-285750" algn="l" rtl="0" fontAlgn="base">
        <a:spcBef>
          <a:spcPct val="20000"/>
        </a:spcBef>
        <a:spcAft>
          <a:spcPct val="0"/>
        </a:spcAft>
        <a:defRPr sz="1400">
          <a:solidFill>
            <a:schemeClr val="tx1"/>
          </a:solidFill>
          <a:latin typeface="+mn-lt"/>
          <a:ea typeface="+mn-ea"/>
        </a:defRPr>
      </a:lvl2pPr>
      <a:lvl3pPr marL="1143000" indent="-228600" algn="l" rtl="0" fontAlgn="base">
        <a:spcBef>
          <a:spcPct val="20000"/>
        </a:spcBef>
        <a:spcAft>
          <a:spcPct val="0"/>
        </a:spcAft>
        <a:buChar char="•"/>
        <a:defRPr sz="1400">
          <a:solidFill>
            <a:schemeClr val="tx1"/>
          </a:solidFill>
          <a:latin typeface="+mn-lt"/>
          <a:ea typeface="+mn-ea"/>
        </a:defRPr>
      </a:lvl3pPr>
      <a:lvl4pPr marL="1600200" indent="-228600" algn="l" rtl="0" fontAlgn="base">
        <a:spcBef>
          <a:spcPct val="20000"/>
        </a:spcBef>
        <a:spcAft>
          <a:spcPct val="0"/>
        </a:spcAft>
        <a:buChar char="–"/>
        <a:defRPr sz="1400">
          <a:solidFill>
            <a:schemeClr val="tx1"/>
          </a:solidFill>
          <a:latin typeface="+mn-lt"/>
          <a:ea typeface="+mn-ea"/>
        </a:defRPr>
      </a:lvl4pPr>
      <a:lvl5pPr marL="2057400" indent="-228600" algn="l" rtl="0" fontAlgn="base">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jp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cid:image002.png@01CE0EBB.DECC3080" TargetMode="External"/><Relationship Id="rId5" Type="http://schemas.openxmlformats.org/officeDocument/2006/relationships/image" Target="../media/image4.png"/><Relationship Id="rId4" Type="http://schemas.openxmlformats.org/officeDocument/2006/relationships/hyperlink" Target="http://www.unwomen.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image" Target="../media/image9.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01.jpg"/>
          <p:cNvPicPr>
            <a:picLocks noChangeAspect="1"/>
          </p:cNvPicPr>
          <p:nvPr/>
        </p:nvPicPr>
        <p:blipFill>
          <a:blip r:embed="rId2"/>
          <a:stretch>
            <a:fillRect/>
          </a:stretch>
        </p:blipFill>
        <p:spPr>
          <a:xfrm>
            <a:off x="0" y="116632"/>
            <a:ext cx="9144000" cy="6858000"/>
          </a:xfrm>
          <a:prstGeom prst="rect">
            <a:avLst/>
          </a:prstGeom>
        </p:spPr>
      </p:pic>
      <p:sp>
        <p:nvSpPr>
          <p:cNvPr id="5" name="Titolo 9"/>
          <p:cNvSpPr>
            <a:spLocks noGrp="1"/>
          </p:cNvSpPr>
          <p:nvPr>
            <p:ph type="ctrTitle" sz="quarter"/>
          </p:nvPr>
        </p:nvSpPr>
        <p:spPr>
          <a:xfrm>
            <a:off x="1017588" y="3032125"/>
            <a:ext cx="7772400" cy="809625"/>
          </a:xfrm>
        </p:spPr>
        <p:txBody>
          <a:bodyPr>
            <a:normAutofit/>
          </a:bodyPr>
          <a:lstStyle/>
          <a:p>
            <a:pPr algn="r" rtl="0"/>
            <a:r>
              <a:rPr lang="fr-FR" sz="1800" b="1" i="0" u="none" baseline="0" dirty="0">
                <a:solidFill>
                  <a:schemeClr val="bg1"/>
                </a:solidFill>
                <a:latin typeface="Arial (Intestazioni)"/>
                <a:cs typeface="Arial (Intestazioni)"/>
              </a:rPr>
              <a:t> Intégrer le genre dans la phase de planification stratégique </a:t>
            </a:r>
            <a:r>
              <a:rPr lang="fr-FR" sz="1800" b="1" dirty="0">
                <a:solidFill>
                  <a:schemeClr val="bg1"/>
                </a:solidFill>
                <a:latin typeface="Arial (Intestazioni)"/>
                <a:cs typeface="Arial (Intestazioni)"/>
              </a:rPr>
              <a:t/>
            </a:r>
            <a:br>
              <a:rPr lang="fr-FR" sz="1800" b="1" dirty="0">
                <a:solidFill>
                  <a:schemeClr val="bg1"/>
                </a:solidFill>
                <a:latin typeface="Arial (Intestazioni)"/>
                <a:cs typeface="Arial (Intestazioni)"/>
              </a:rPr>
            </a:br>
            <a:r>
              <a:rPr lang="fr-FR" sz="1800" b="1" i="0" u="none" baseline="0" dirty="0" smtClean="0">
                <a:latin typeface="Arial (Intestazioni)"/>
                <a:cs typeface="Arial (Intestazioni)"/>
              </a:rPr>
              <a:t>Une </a:t>
            </a:r>
            <a:r>
              <a:rPr lang="fr-FR" sz="1800" b="1" i="0" u="none" baseline="0" dirty="0" smtClean="0">
                <a:latin typeface="Arial (Intestazioni)"/>
                <a:cs typeface="Arial (Intestazioni)"/>
              </a:rPr>
              <a:t>double approche</a:t>
            </a:r>
            <a:endParaRPr lang="fr-FR" sz="1800" b="1" dirty="0">
              <a:latin typeface="Arial (Intestazioni)"/>
              <a:cs typeface="Arial (Intestazioni)"/>
            </a:endParaRPr>
          </a:p>
        </p:txBody>
      </p:sp>
      <p:sp>
        <p:nvSpPr>
          <p:cNvPr id="6" name="Sottotitolo 10"/>
          <p:cNvSpPr>
            <a:spLocks noGrp="1"/>
          </p:cNvSpPr>
          <p:nvPr>
            <p:ph type="subTitle" sz="quarter" idx="1"/>
          </p:nvPr>
        </p:nvSpPr>
        <p:spPr>
          <a:xfrm>
            <a:off x="2892003" y="6021288"/>
            <a:ext cx="5943600" cy="381000"/>
          </a:xfrm>
        </p:spPr>
        <p:txBody>
          <a:bodyPr>
            <a:normAutofit/>
          </a:bodyPr>
          <a:lstStyle/>
          <a:p>
            <a:pPr algn="r" rtl="0"/>
            <a:r>
              <a:rPr lang="fr-FR" sz="1400" b="0" i="0" u="none" baseline="0" dirty="0" smtClean="0">
                <a:solidFill>
                  <a:schemeClr val="tx1"/>
                </a:solidFill>
                <a:latin typeface="Arial (Intestazioni)"/>
                <a:cs typeface="Arial (Intestazioni)"/>
              </a:rPr>
              <a:t>Février</a:t>
            </a:r>
            <a:r>
              <a:rPr lang="fr-FR" sz="1400" b="0" i="0" u="none" baseline="0" dirty="0">
                <a:solidFill>
                  <a:schemeClr val="tx1"/>
                </a:solidFill>
                <a:latin typeface="Arial (Intestazioni)"/>
                <a:cs typeface="Arial (Intestazioni)"/>
              </a:rPr>
              <a:t> 2014</a:t>
            </a:r>
            <a:endParaRPr lang="fr-FR" sz="1400" dirty="0">
              <a:solidFill>
                <a:schemeClr val="tx1"/>
              </a:solidFill>
              <a:latin typeface="Arial (Intestazioni)"/>
              <a:cs typeface="Arial (Intestazioni)"/>
            </a:endParaRPr>
          </a:p>
        </p:txBody>
      </p:sp>
      <p:pic>
        <p:nvPicPr>
          <p:cNvPr id="8" name="Immagine 7"/>
          <p:cNvPicPr>
            <a:picLocks noChangeAspect="1"/>
          </p:cNvPicPr>
          <p:nvPr/>
        </p:nvPicPr>
        <p:blipFill>
          <a:blip r:embed="rId3"/>
          <a:stretch>
            <a:fillRect/>
          </a:stretch>
        </p:blipFill>
        <p:spPr>
          <a:xfrm>
            <a:off x="7721804" y="310819"/>
            <a:ext cx="1085646" cy="1085646"/>
          </a:xfrm>
          <a:prstGeom prst="rect">
            <a:avLst/>
          </a:prstGeom>
        </p:spPr>
      </p:pic>
      <p:pic>
        <p:nvPicPr>
          <p:cNvPr id="14" name="Picture 13" descr="UN_Women_English_Blue_TransparentBackground_Small_225x102">
            <a:hlinkClick r:id="rId4"/>
          </p:cNvPr>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325488" y="548680"/>
            <a:ext cx="1582216" cy="662623"/>
          </a:xfrm>
          <a:prstGeom prst="rect">
            <a:avLst/>
          </a:prstGeom>
          <a:noFill/>
          <a:ln>
            <a:noFill/>
          </a:ln>
        </p:spPr>
      </p:pic>
      <p:pic>
        <p:nvPicPr>
          <p:cNvPr id="15" name="Picture 14"/>
          <p:cNvPicPr/>
          <p:nvPr/>
        </p:nvPicPr>
        <p:blipFill>
          <a:blip r:embed="rId7">
            <a:extLst>
              <a:ext uri="{28A0092B-C50C-407E-A947-70E740481C1C}">
                <a14:useLocalDpi xmlns:a14="http://schemas.microsoft.com/office/drawing/2010/main" val="0"/>
              </a:ext>
            </a:extLst>
          </a:blip>
          <a:stretch>
            <a:fillRect/>
          </a:stretch>
        </p:blipFill>
        <p:spPr>
          <a:xfrm>
            <a:off x="3095836" y="548679"/>
            <a:ext cx="2952328" cy="47269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r" rtl="0"/>
            <a:r>
              <a:rPr lang="fr-FR" b="1" i="0" u="none" baseline="0" dirty="0"/>
              <a:t>Approche du plaidoyer</a:t>
            </a:r>
            <a:endParaRPr lang="fr-FR" b="1" dirty="0"/>
          </a:p>
        </p:txBody>
      </p:sp>
      <p:sp>
        <p:nvSpPr>
          <p:cNvPr id="3" name="Segnaposto contenuto 2"/>
          <p:cNvSpPr>
            <a:spLocks noGrp="1"/>
          </p:cNvSpPr>
          <p:nvPr>
            <p:ph idx="1"/>
          </p:nvPr>
        </p:nvSpPr>
        <p:spPr>
          <a:xfrm>
            <a:off x="431800" y="1628800"/>
            <a:ext cx="7772400" cy="4114800"/>
          </a:xfrm>
        </p:spPr>
        <p:txBody>
          <a:bodyPr/>
          <a:lstStyle/>
          <a:p>
            <a:pPr>
              <a:buFont typeface="Arial" panose="020B0604020202020204" pitchFamily="34" charset="0"/>
              <a:buChar char="•"/>
            </a:pPr>
            <a:r>
              <a:rPr lang="fr-FR" sz="1600" b="0" i="0" u="none" baseline="0" dirty="0"/>
              <a:t>La sélection des effets et des </a:t>
            </a:r>
            <a:r>
              <a:rPr lang="fr-FR" sz="1600" b="0" i="0" u="none" baseline="0" dirty="0" smtClean="0"/>
              <a:t>produits par </a:t>
            </a:r>
            <a:r>
              <a:rPr lang="fr-FR" sz="1600" dirty="0"/>
              <a:t>l‘équipe </a:t>
            </a:r>
            <a:r>
              <a:rPr lang="fr-FR" sz="1600" b="0" i="0" u="none" baseline="0" dirty="0" smtClean="0"/>
              <a:t>de pays est </a:t>
            </a:r>
            <a:r>
              <a:rPr lang="fr-FR" sz="1600" b="0" i="0" u="none" baseline="0" dirty="0" smtClean="0"/>
              <a:t>un </a:t>
            </a:r>
            <a:r>
              <a:rPr lang="fr-FR" sz="1600" b="0" i="0" u="none" baseline="0" dirty="0"/>
              <a:t>exercice non seulement stratégique mais aussi politique</a:t>
            </a:r>
          </a:p>
          <a:p>
            <a:pPr algn="l" rtl="0">
              <a:buFont typeface="Arial" panose="020B0604020202020204" pitchFamily="34" charset="0"/>
              <a:buChar char="•"/>
            </a:pPr>
            <a:r>
              <a:rPr lang="fr-FR" sz="1600" b="0" i="0" u="none" baseline="0" dirty="0"/>
              <a:t>En tant que défenseurs de l'égalité des sexes, nous devons : </a:t>
            </a:r>
          </a:p>
          <a:p>
            <a:pPr lvl="1" algn="l" rtl="0">
              <a:buFont typeface="Arial" panose="020B0604020202020204" pitchFamily="34" charset="0"/>
              <a:buChar char="•"/>
            </a:pPr>
            <a:r>
              <a:rPr lang="fr-FR" sz="1600" b="0" i="0" u="none" baseline="0" dirty="0"/>
              <a:t>Avoir établi nos propres priorités (par ex. au sein du Groupe thématique sur l'égalité des sexes) </a:t>
            </a:r>
            <a:r>
              <a:rPr lang="fr-FR" sz="1600" b="0" i="0" u="none" baseline="0" dirty="0" smtClean="0"/>
              <a:t>concernant </a:t>
            </a:r>
            <a:r>
              <a:rPr lang="fr-FR" sz="1600" b="0" i="0" u="none" baseline="0" dirty="0"/>
              <a:t>ce que nous voulons inclure – </a:t>
            </a:r>
            <a:r>
              <a:rPr lang="fr-FR" sz="1600" b="0" i="0" u="none" baseline="0" dirty="0" smtClean="0"/>
              <a:t>y compris un </a:t>
            </a:r>
            <a:r>
              <a:rPr lang="fr-FR" sz="1600" b="0" i="0" u="none" baseline="0" dirty="0"/>
              <a:t>projet de formulation des effets, extrants, cibles et indicateurs</a:t>
            </a:r>
          </a:p>
          <a:p>
            <a:pPr lvl="1" algn="l" rtl="0">
              <a:buFont typeface="Arial" panose="020B0604020202020204" pitchFamily="34" charset="0"/>
              <a:buChar char="•"/>
            </a:pPr>
            <a:r>
              <a:rPr lang="fr-FR" sz="1600" b="0" i="0" u="none" baseline="0" dirty="0"/>
              <a:t>Disposer de données factuelles/d'une analyse qui étaye notre cause</a:t>
            </a:r>
          </a:p>
          <a:p>
            <a:pPr lvl="1">
              <a:buFont typeface="Arial" panose="020B0604020202020204" pitchFamily="34" charset="0"/>
              <a:buChar char="•"/>
            </a:pPr>
            <a:r>
              <a:rPr lang="fr-FR" sz="1600" b="0" i="0" u="none" baseline="0" dirty="0"/>
              <a:t>Nous </a:t>
            </a:r>
            <a:r>
              <a:rPr lang="fr-FR" sz="1600" b="0" i="0" u="none" baseline="0" dirty="0" smtClean="0"/>
              <a:t>assurer le soutien </a:t>
            </a:r>
            <a:r>
              <a:rPr lang="fr-FR" sz="1600" b="0" i="0" u="none" baseline="0" dirty="0"/>
              <a:t>du gouvernement, des donateurs et des partenaires de la société civile ainsi que de </a:t>
            </a:r>
            <a:r>
              <a:rPr lang="fr-FR" sz="1600" dirty="0"/>
              <a:t>l‘équipe de pays </a:t>
            </a:r>
            <a:endParaRPr lang="fr-FR" sz="1600" b="0" i="0" u="none" baseline="0" dirty="0"/>
          </a:p>
          <a:p>
            <a:pPr lvl="1" algn="l" rtl="0">
              <a:buFont typeface="Arial" panose="020B0604020202020204" pitchFamily="34" charset="0"/>
              <a:buChar char="•"/>
            </a:pPr>
            <a:r>
              <a:rPr lang="fr-FR" sz="1600" b="0" i="0" u="none" baseline="0" dirty="0"/>
              <a:t>Faire preuve de </a:t>
            </a:r>
            <a:r>
              <a:rPr lang="fr-FR" sz="1600" b="0" i="0" u="none" baseline="0" dirty="0" smtClean="0"/>
              <a:t>flexibilité</a:t>
            </a:r>
            <a:r>
              <a:rPr lang="fr-FR" sz="1600" b="0" i="0" u="none" dirty="0" smtClean="0"/>
              <a:t>!</a:t>
            </a:r>
            <a:r>
              <a:rPr lang="fr-FR" sz="1600" b="0" i="0" u="none" baseline="0" dirty="0" smtClean="0"/>
              <a:t> </a:t>
            </a:r>
            <a:r>
              <a:rPr lang="fr-FR" sz="1600" b="0" i="0" u="none" baseline="0" dirty="0"/>
              <a:t>par </a:t>
            </a:r>
            <a:r>
              <a:rPr lang="fr-FR" sz="1600" b="0" i="0" u="none" baseline="0" dirty="0" smtClean="0"/>
              <a:t>exemple </a:t>
            </a:r>
            <a:r>
              <a:rPr lang="fr-FR" sz="1600" b="0" i="0" u="none" dirty="0" smtClean="0"/>
              <a:t>si </a:t>
            </a:r>
            <a:r>
              <a:rPr lang="fr-FR" sz="1600" b="0" i="0" u="none" dirty="0" smtClean="0"/>
              <a:t>notre stratégie est basée sur l’obtention d’</a:t>
            </a:r>
            <a:r>
              <a:rPr lang="fr-FR" sz="1600" b="0" i="0" u="none" baseline="0" dirty="0" smtClean="0"/>
              <a:t>un </a:t>
            </a:r>
            <a:r>
              <a:rPr lang="fr-FR" sz="1600" b="0" i="0" u="none" baseline="0" dirty="0"/>
              <a:t>effet favorable à l'égalité des </a:t>
            </a:r>
            <a:r>
              <a:rPr lang="fr-FR" sz="1600" b="0" i="0" u="none" baseline="0" dirty="0" smtClean="0"/>
              <a:t>sexes,</a:t>
            </a:r>
            <a:r>
              <a:rPr lang="fr-FR" sz="1600" b="0" i="0" u="none" dirty="0" smtClean="0"/>
              <a:t> </a:t>
            </a:r>
            <a:r>
              <a:rPr lang="fr-FR" sz="1600" b="0" i="0" u="none" baseline="0" dirty="0" smtClean="0"/>
              <a:t>notre </a:t>
            </a:r>
            <a:r>
              <a:rPr lang="fr-FR" sz="1600" b="0" i="0" u="none" baseline="0" dirty="0"/>
              <a:t>position de </a:t>
            </a:r>
            <a:r>
              <a:rPr lang="fr-FR" sz="1600" b="0" i="0" u="none" baseline="0" dirty="0" smtClean="0"/>
              <a:t>repli</a:t>
            </a:r>
            <a:r>
              <a:rPr lang="fr-FR" sz="1600" b="0" i="0" u="none" dirty="0" smtClean="0"/>
              <a:t> </a:t>
            </a:r>
            <a:r>
              <a:rPr lang="fr-FR" sz="1600" b="0" i="0" u="none" dirty="0" smtClean="0"/>
              <a:t>sera </a:t>
            </a:r>
            <a:r>
              <a:rPr lang="fr-FR" sz="1600" b="0" i="0" u="none" dirty="0" smtClean="0"/>
              <a:t>d’obtenir</a:t>
            </a:r>
            <a:r>
              <a:rPr lang="fr-FR" sz="1600" b="0" i="0" u="none" baseline="0" dirty="0" smtClean="0"/>
              <a:t> </a:t>
            </a:r>
            <a:r>
              <a:rPr lang="fr-FR" sz="1600" b="0" i="0" u="none" baseline="0" dirty="0"/>
              <a:t>des </a:t>
            </a:r>
            <a:r>
              <a:rPr lang="fr-FR" sz="1600" b="0" i="0" u="none" baseline="0" dirty="0" smtClean="0"/>
              <a:t>produits portant </a:t>
            </a:r>
            <a:r>
              <a:rPr lang="fr-FR" sz="1600" b="0" i="0" u="none" baseline="0" dirty="0"/>
              <a:t>sur l'égalité des sexes peuvent </a:t>
            </a:r>
            <a:r>
              <a:rPr lang="fr-FR" sz="1600" b="0" i="0" u="none" baseline="0" dirty="0" smtClean="0"/>
              <a:t>dans </a:t>
            </a:r>
            <a:r>
              <a:rPr lang="fr-FR" sz="1600" b="0" i="0" u="none" baseline="0" dirty="0"/>
              <a:t>les autres effets </a:t>
            </a:r>
            <a:endParaRPr lang="fr-FR" sz="1600" b="0" i="0" u="none" baseline="0" dirty="0" smtClean="0"/>
          </a:p>
          <a:p>
            <a:pPr lvl="1" algn="l" rtl="0">
              <a:buFont typeface="Arial" panose="020B0604020202020204" pitchFamily="34" charset="0"/>
              <a:buChar char="•"/>
            </a:pPr>
            <a:r>
              <a:rPr lang="fr-FR" sz="1600" b="0" i="0" u="none" baseline="0" dirty="0" smtClean="0"/>
              <a:t>Expliquer </a:t>
            </a:r>
            <a:r>
              <a:rPr lang="fr-FR" sz="1600" b="0" i="0" u="none" baseline="0" dirty="0"/>
              <a:t>très clairement aux autres partenaires l'avantage comparatif des priorités que nous proposons pour l'égalité des sexes</a:t>
            </a:r>
          </a:p>
          <a:p>
            <a:pPr marL="457200" lvl="1" indent="0" algn="l" rtl="0"/>
            <a:r>
              <a:rPr lang="fr-FR" b="0" i="0" u="none" baseline="0" dirty="0"/>
              <a:t>	</a:t>
            </a:r>
            <a:endParaRPr lang="fr-FR" dirty="0" smtClean="0"/>
          </a:p>
          <a:p>
            <a:pPr algn="l" rtl="0">
              <a:buFont typeface="Arial" panose="020B0604020202020204" pitchFamily="34" charset="0"/>
              <a:buChar char="•"/>
            </a:pP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Exemple – Viet Nam</a:t>
            </a:r>
            <a:endParaRPr lang="fr-FR" b="1" dirty="0"/>
          </a:p>
        </p:txBody>
      </p:sp>
      <p:sp>
        <p:nvSpPr>
          <p:cNvPr id="3" name="Content Placeholder 2"/>
          <p:cNvSpPr>
            <a:spLocks noGrp="1"/>
          </p:cNvSpPr>
          <p:nvPr>
            <p:ph idx="1"/>
          </p:nvPr>
        </p:nvSpPr>
        <p:spPr/>
        <p:txBody>
          <a:bodyPr/>
          <a:lstStyle/>
          <a:p>
            <a:pPr algn="l" rtl="0">
              <a:buFont typeface="Arial" panose="020B0604020202020204" pitchFamily="34" charset="0"/>
              <a:buChar char="•"/>
            </a:pPr>
            <a:r>
              <a:rPr lang="fr-FR" sz="1200" b="0" i="0" u="none" baseline="0" dirty="0"/>
              <a:t>Établissement de priorités au sein du </a:t>
            </a:r>
            <a:r>
              <a:rPr lang="fr-FR" sz="1200" b="1" i="0" u="none" baseline="0" dirty="0"/>
              <a:t>Groupe de coordination des programmes en faveur de l'égalité des sexes (</a:t>
            </a:r>
            <a:r>
              <a:rPr lang="fr-FR" sz="1200" b="1" i="0" u="none" baseline="0" dirty="0" err="1"/>
              <a:t>GPCG</a:t>
            </a:r>
            <a:r>
              <a:rPr lang="fr-FR" sz="1200" b="1" i="0" u="none" baseline="0" dirty="0"/>
              <a:t>) </a:t>
            </a:r>
            <a:r>
              <a:rPr lang="fr-FR" sz="1200" b="0" i="0" u="none" baseline="0" dirty="0"/>
              <a:t>– identification de la question, exercice d'établissement des priorités, validation avec nos partenaires</a:t>
            </a:r>
          </a:p>
          <a:p>
            <a:pPr algn="l" rtl="0">
              <a:buFont typeface="Arial" panose="020B0604020202020204" pitchFamily="34" charset="0"/>
              <a:buChar char="•"/>
            </a:pPr>
            <a:r>
              <a:rPr lang="fr-FR" sz="1200" b="0" i="0" u="none" baseline="0" dirty="0"/>
              <a:t>Le </a:t>
            </a:r>
            <a:r>
              <a:rPr lang="fr-FR" sz="1200" b="0" i="0" u="none" baseline="0" dirty="0" err="1"/>
              <a:t>GPCG</a:t>
            </a:r>
            <a:r>
              <a:rPr lang="fr-FR" sz="1200" b="0" i="0" u="none" baseline="0" dirty="0"/>
              <a:t> a identifié </a:t>
            </a:r>
            <a:r>
              <a:rPr lang="fr-FR" sz="1200" b="0" i="0" u="sng" baseline="0" dirty="0"/>
              <a:t>les priorités suivantes</a:t>
            </a:r>
            <a:r>
              <a:rPr lang="fr-FR" sz="1200" b="0" i="0" u="none" baseline="0" dirty="0"/>
              <a:t> :</a:t>
            </a:r>
          </a:p>
          <a:p>
            <a:pPr lvl="1" algn="l" rtl="0">
              <a:buFont typeface="Arial" panose="020B0604020202020204" pitchFamily="34" charset="0"/>
              <a:buChar char="•"/>
            </a:pPr>
            <a:r>
              <a:rPr lang="fr-FR" sz="1200" b="0" i="0" u="none" baseline="0" dirty="0"/>
              <a:t>Propres à l’égalité des sexes – les femmes et la prise de décisions, les femmes et l'économie non structurée, la violence fondée sur le genre, et le traitement préférentiel des hommes et des garçons (dont le sex-ratio)</a:t>
            </a:r>
          </a:p>
          <a:p>
            <a:pPr lvl="1" algn="l" rtl="0">
              <a:buFont typeface="Arial" panose="020B0604020202020204" pitchFamily="34" charset="0"/>
              <a:buChar char="•"/>
            </a:pPr>
            <a:r>
              <a:rPr lang="fr-FR" sz="1200" b="0" i="0" u="none" baseline="0" dirty="0"/>
              <a:t>Transversales – l'égalité des sexes et les changements climatiques, l'égalité des sexes et la protection sociale, la mobilisation des hommes et des garçons</a:t>
            </a:r>
          </a:p>
          <a:p>
            <a:pPr algn="l" rtl="0">
              <a:buFont typeface="Arial" panose="020B0604020202020204" pitchFamily="34" charset="0"/>
              <a:buChar char="•"/>
            </a:pPr>
            <a:r>
              <a:rPr lang="fr-FR" sz="1200" b="0" i="0" u="none" baseline="0" dirty="0"/>
              <a:t>Élaboration de projets d'énoncés d'effets et d'extrants que doivent utiliser </a:t>
            </a:r>
            <a:r>
              <a:rPr lang="fr-FR" sz="1200" b="0" i="0" u="none" baseline="0" dirty="0" err="1"/>
              <a:t>UNIFEM</a:t>
            </a:r>
            <a:r>
              <a:rPr lang="fr-FR" sz="1200" b="0" i="0" u="none" baseline="0" dirty="0"/>
              <a:t> et le </a:t>
            </a:r>
            <a:r>
              <a:rPr lang="fr-FR" sz="1200" b="0" i="0" u="none" baseline="0" dirty="0" err="1"/>
              <a:t>FNUAP</a:t>
            </a:r>
            <a:r>
              <a:rPr lang="fr-FR" sz="1200" b="0" i="0" u="none" baseline="0" dirty="0"/>
              <a:t> au cours des réunions de réflexion sur les priorités stratégiques ; des options pour l'inclusion de l'égalité des sexes</a:t>
            </a:r>
          </a:p>
          <a:p>
            <a:pPr algn="l" rtl="0">
              <a:buFont typeface="Arial" panose="020B0604020202020204" pitchFamily="34" charset="0"/>
              <a:buChar char="•"/>
            </a:pPr>
            <a:r>
              <a:rPr lang="fr-FR" sz="1200" b="0" i="0" u="none" baseline="0" dirty="0"/>
              <a:t>Un soutien insuffisant </a:t>
            </a:r>
            <a:r>
              <a:rPr lang="fr-FR" sz="1200" b="0" i="0" u="none" baseline="0" dirty="0" smtClean="0">
                <a:solidFill>
                  <a:srgbClr val="FF0000"/>
                </a:solidFill>
              </a:rPr>
              <a:t>pour</a:t>
            </a:r>
            <a:r>
              <a:rPr lang="fr-FR" sz="1200" b="0" i="0" u="none" dirty="0" smtClean="0">
                <a:solidFill>
                  <a:srgbClr val="FF0000"/>
                </a:solidFill>
              </a:rPr>
              <a:t> un </a:t>
            </a:r>
            <a:r>
              <a:rPr lang="fr-FR" sz="1200" b="0" i="0" u="none" baseline="0" dirty="0" smtClean="0">
                <a:solidFill>
                  <a:srgbClr val="FF0000"/>
                </a:solidFill>
              </a:rPr>
              <a:t>effet entièrement consacré </a:t>
            </a:r>
            <a:r>
              <a:rPr lang="fr-FR" sz="1200" b="0" i="0" u="none" baseline="0" dirty="0" smtClean="0"/>
              <a:t>à </a:t>
            </a:r>
            <a:r>
              <a:rPr lang="fr-FR" sz="1200" b="0" i="0" u="none" baseline="0" dirty="0"/>
              <a:t>l'égalité des sexes – un effet relatif à l'inégalité est soutenu et inclus</a:t>
            </a:r>
          </a:p>
          <a:p>
            <a:pPr algn="l" rtl="0">
              <a:buFont typeface="Arial" panose="020B0604020202020204" pitchFamily="34" charset="0"/>
              <a:buChar char="•"/>
            </a:pPr>
            <a:r>
              <a:rPr lang="fr-FR" sz="1200" b="0" i="0" u="none" baseline="0" dirty="0"/>
              <a:t>Lors de la réunion de suivi, l'</a:t>
            </a:r>
            <a:r>
              <a:rPr lang="fr-FR" sz="1200" b="0" i="0" u="none" baseline="0" dirty="0" err="1"/>
              <a:t>UNCT</a:t>
            </a:r>
            <a:r>
              <a:rPr lang="fr-FR" sz="1200" b="0" i="0" u="none" baseline="0" dirty="0"/>
              <a:t> a discuté de la façon dont les questions transversales devraient être traitées : pour garantir un programme de travail cohérent en matière de genre, assorti d'extrants spécifiques dans le cadre d'effets choisis ; l'utilisation d'un langage inclusif dans les autres extrants ; la ventilation systématique de toutes les situations de référence, des cibles et des indicateurs</a:t>
            </a:r>
          </a:p>
          <a:p>
            <a:pPr algn="l" rtl="0">
              <a:buFont typeface="Arial" panose="020B0604020202020204" pitchFamily="34" charset="0"/>
              <a:buChar char="•"/>
            </a:pPr>
            <a:r>
              <a:rPr lang="fr-FR" sz="1200" b="0" i="0" u="none" baseline="0" dirty="0"/>
              <a:t>Difficultés de négociation </a:t>
            </a:r>
            <a:r>
              <a:rPr lang="fr-FR" sz="1200" b="0" i="0" u="none" baseline="0" dirty="0" smtClean="0">
                <a:solidFill>
                  <a:srgbClr val="FF0000"/>
                </a:solidFill>
              </a:rPr>
              <a:t>pour</a:t>
            </a:r>
            <a:r>
              <a:rPr lang="fr-FR" sz="1200" b="0" i="0" u="none" baseline="0" dirty="0" smtClean="0"/>
              <a:t> le langage </a:t>
            </a:r>
            <a:r>
              <a:rPr lang="fr-FR" sz="1200" b="0" i="0" u="none" baseline="0" dirty="0"/>
              <a:t>utilisé, surtout pour l'utilisation de « les femmes et les filles » plutôt que « les groupes vulnérables »</a:t>
            </a:r>
          </a:p>
          <a:p>
            <a:pPr algn="l" rtl="0">
              <a:buFont typeface="Arial" panose="020B0604020202020204" pitchFamily="34" charset="0"/>
              <a:buChar char="•"/>
            </a:pPr>
            <a:r>
              <a:rPr lang="fr-FR" sz="1200" b="0" i="0" u="none" baseline="0" dirty="0"/>
              <a:t>Difficultés pour conserver le genre au sein des plus petits groupes. </a:t>
            </a:r>
          </a:p>
        </p:txBody>
      </p:sp>
    </p:spTree>
    <p:extLst>
      <p:ext uri="{BB962C8B-B14F-4D97-AF65-F5344CB8AC3E}">
        <p14:creationId xmlns:p14="http://schemas.microsoft.com/office/powerpoint/2010/main" val="1695150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54138" y="0"/>
            <a:ext cx="7789862" cy="1219200"/>
          </a:xfrm>
        </p:spPr>
        <p:txBody>
          <a:bodyPr/>
          <a:lstStyle/>
          <a:p>
            <a:pPr algn="r" rtl="0" eaLnBrk="1" hangingPunct="1"/>
            <a:r>
              <a:rPr lang="fr-FR" b="1" i="0" u="none" baseline="0" dirty="0"/>
              <a:t>Problèmes prioritaires – Énoncé de problème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10119309"/>
              </p:ext>
            </p:extLst>
          </p:nvPr>
        </p:nvGraphicFramePr>
        <p:xfrm>
          <a:off x="827584" y="1556792"/>
          <a:ext cx="734481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1367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9552" y="404664"/>
            <a:ext cx="7887072" cy="838200"/>
          </a:xfrm>
        </p:spPr>
        <p:txBody>
          <a:bodyPr/>
          <a:lstStyle/>
          <a:p>
            <a:pPr algn="r" rtl="0"/>
            <a:r>
              <a:rPr lang="fr-FR" b="1" i="0" u="none" baseline="0" dirty="0"/>
              <a:t>Sélection des priorités – interventions propres à l’égalité des sexes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34015056"/>
              </p:ext>
            </p:extLst>
          </p:nvPr>
        </p:nvGraphicFramePr>
        <p:xfrm>
          <a:off x="323528" y="1340768"/>
          <a:ext cx="864096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6358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3648" y="476672"/>
            <a:ext cx="7239000" cy="838200"/>
          </a:xfrm>
        </p:spPr>
        <p:txBody>
          <a:bodyPr/>
          <a:lstStyle/>
          <a:p>
            <a:pPr algn="r" rtl="0"/>
            <a:r>
              <a:rPr lang="fr-FR" sz="2400" b="1" i="0" u="none" baseline="0" dirty="0"/>
              <a:t>L'avantage comparatif de l'ONU</a:t>
            </a:r>
          </a:p>
        </p:txBody>
      </p:sp>
      <p:graphicFrame>
        <p:nvGraphicFramePr>
          <p:cNvPr id="9" name="Content Placeholder 5"/>
          <p:cNvGraphicFramePr>
            <a:graphicFrameLocks/>
          </p:cNvGraphicFramePr>
          <p:nvPr>
            <p:extLst>
              <p:ext uri="{D42A27DB-BD31-4B8C-83A1-F6EECF244321}">
                <p14:modId xmlns:p14="http://schemas.microsoft.com/office/powerpoint/2010/main" val="574636577"/>
              </p:ext>
            </p:extLst>
          </p:nvPr>
        </p:nvGraphicFramePr>
        <p:xfrm>
          <a:off x="755576" y="1268760"/>
          <a:ext cx="7620000" cy="5206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9396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FR" b="1" dirty="0">
                <a:solidFill>
                  <a:srgbClr val="FFFFFF"/>
                </a:solidFill>
              </a:rPr>
              <a:t>Cadre du Plan unique 2012-2016</a:t>
            </a:r>
            <a:endParaRPr lang="en-US" b="1" dirty="0"/>
          </a:p>
        </p:txBody>
      </p:sp>
      <p:sp>
        <p:nvSpPr>
          <p:cNvPr id="4" name="Rectangle 2"/>
          <p:cNvSpPr>
            <a:spLocks noChangeArrowheads="1"/>
          </p:cNvSpPr>
          <p:nvPr>
            <p:custDataLst>
              <p:tags r:id="rId2"/>
            </p:custDataLst>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srgbClr val="000000"/>
              </a:solidFill>
            </a:endParaRPr>
          </a:p>
        </p:txBody>
      </p:sp>
      <p:sp>
        <p:nvSpPr>
          <p:cNvPr id="5" name="Rectangle 3"/>
          <p:cNvSpPr>
            <a:spLocks noChangeArrowheads="1"/>
          </p:cNvSpPr>
          <p:nvPr>
            <p:custDataLst>
              <p:tags r:id="rId3"/>
            </p:custDataLst>
          </p:nvPr>
        </p:nvSpPr>
        <p:spPr bwMode="auto">
          <a:xfrm>
            <a:off x="0" y="7094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spcBef>
                <a:spcPct val="0"/>
              </a:spcBef>
            </a:pPr>
            <a:endParaRPr lang="en-US" altLang="en-US" sz="1800" smtClean="0">
              <a:solidFill>
                <a:srgbClr val="000000"/>
              </a:solidFill>
              <a:latin typeface="Arial" pitchFamily="34" charset="0"/>
              <a:cs typeface="Arial" pitchFamily="34" charset="0"/>
            </a:endParaRPr>
          </a:p>
        </p:txBody>
      </p:sp>
      <p:grpSp>
        <p:nvGrpSpPr>
          <p:cNvPr id="8" name="Groupe 7"/>
          <p:cNvGrpSpPr/>
          <p:nvPr/>
        </p:nvGrpSpPr>
        <p:grpSpPr>
          <a:xfrm>
            <a:off x="251520" y="1412776"/>
            <a:ext cx="8676084" cy="5321722"/>
            <a:chOff x="251520" y="1412776"/>
            <a:chExt cx="8676084" cy="5321722"/>
          </a:xfrm>
        </p:grpSpPr>
        <p:pic>
          <p:nvPicPr>
            <p:cNvPr id="1025" name="Diagram 1"/>
            <p:cNvPicPr>
              <a:picLocks noChangeArrowheads="1"/>
            </p:cNvPicPr>
            <p:nvPr>
              <p:custDataLst>
                <p:tags r:id="rId4"/>
              </p:custDataLst>
            </p:nvPr>
          </p:nvPicPr>
          <p:blipFill>
            <a:blip r:embed="rId21">
              <a:extLst>
                <a:ext uri="{28A0092B-C50C-407E-A947-70E740481C1C}">
                  <a14:useLocalDpi xmlns:a14="http://schemas.microsoft.com/office/drawing/2010/main" val="0"/>
                </a:ext>
              </a:extLst>
            </a:blip>
            <a:srcRect/>
            <a:stretch>
              <a:fillRect/>
            </a:stretch>
          </p:blipFill>
          <p:spPr bwMode="auto">
            <a:xfrm>
              <a:off x="251520" y="1412776"/>
              <a:ext cx="8676084" cy="5321722"/>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custDataLst>
                <p:tags r:id="rId5"/>
              </p:custDataLst>
            </p:nvPr>
          </p:nvSpPr>
          <p:spPr>
            <a:xfrm>
              <a:off x="395536" y="1722847"/>
              <a:ext cx="2592000" cy="369332"/>
            </a:xfrm>
            <a:prstGeom prst="rect">
              <a:avLst/>
            </a:prstGeom>
            <a:solidFill>
              <a:schemeClr val="bg1"/>
            </a:solidFill>
          </p:spPr>
          <p:txBody>
            <a:bodyPr wrap="square" rtlCol="0">
              <a:spAutoFit/>
            </a:bodyPr>
            <a:lstStyle/>
            <a:p>
              <a:pPr algn="ctr"/>
              <a:r>
                <a:rPr lang="fr-BE" sz="900" b="1" dirty="0" smtClean="0">
                  <a:solidFill>
                    <a:srgbClr val="000000"/>
                  </a:solidFill>
                </a:rPr>
                <a:t>Domaine d’action 1 de l’ONU : croissance inclusive, durable et équitable</a:t>
              </a:r>
              <a:endParaRPr lang="fr-BE" sz="900" b="1" dirty="0">
                <a:solidFill>
                  <a:srgbClr val="000000"/>
                </a:solidFill>
              </a:endParaRPr>
            </a:p>
          </p:txBody>
        </p:sp>
        <p:sp>
          <p:nvSpPr>
            <p:cNvPr id="9" name="ZoneTexte 8"/>
            <p:cNvSpPr txBox="1"/>
            <p:nvPr>
              <p:custDataLst>
                <p:tags r:id="rId6"/>
              </p:custDataLst>
            </p:nvPr>
          </p:nvSpPr>
          <p:spPr>
            <a:xfrm>
              <a:off x="3276000" y="1717272"/>
              <a:ext cx="2592000" cy="369332"/>
            </a:xfrm>
            <a:prstGeom prst="rect">
              <a:avLst/>
            </a:prstGeom>
            <a:solidFill>
              <a:schemeClr val="bg1"/>
            </a:solidFill>
          </p:spPr>
          <p:txBody>
            <a:bodyPr wrap="square" rtlCol="0">
              <a:spAutoFit/>
            </a:bodyPr>
            <a:lstStyle/>
            <a:p>
              <a:pPr algn="ctr"/>
              <a:r>
                <a:rPr lang="fr-BE" sz="900" b="1" dirty="0">
                  <a:solidFill>
                    <a:srgbClr val="000000"/>
                  </a:solidFill>
                </a:rPr>
                <a:t>Domaine d’action </a:t>
              </a:r>
              <a:r>
                <a:rPr lang="fr-BE" sz="900" b="1" dirty="0" smtClean="0">
                  <a:solidFill>
                    <a:srgbClr val="000000"/>
                  </a:solidFill>
                </a:rPr>
                <a:t>2 </a:t>
              </a:r>
              <a:r>
                <a:rPr lang="fr-BE" sz="900" b="1" dirty="0">
                  <a:solidFill>
                    <a:srgbClr val="000000"/>
                  </a:solidFill>
                </a:rPr>
                <a:t>de </a:t>
              </a:r>
              <a:r>
                <a:rPr lang="fr-BE" sz="900" b="1" dirty="0" smtClean="0">
                  <a:solidFill>
                    <a:srgbClr val="000000"/>
                  </a:solidFill>
                </a:rPr>
                <a:t>l’ONU : accès à des services essentiels et sociaux de qualité</a:t>
              </a:r>
              <a:endParaRPr lang="fr-BE" sz="900" b="1" dirty="0">
                <a:solidFill>
                  <a:srgbClr val="000000"/>
                </a:solidFill>
              </a:endParaRPr>
            </a:p>
          </p:txBody>
        </p:sp>
        <p:sp>
          <p:nvSpPr>
            <p:cNvPr id="10" name="ZoneTexte 9"/>
            <p:cNvSpPr txBox="1"/>
            <p:nvPr>
              <p:custDataLst>
                <p:tags r:id="rId7"/>
              </p:custDataLst>
            </p:nvPr>
          </p:nvSpPr>
          <p:spPr>
            <a:xfrm>
              <a:off x="6156464" y="1717272"/>
              <a:ext cx="2658924" cy="369332"/>
            </a:xfrm>
            <a:prstGeom prst="rect">
              <a:avLst/>
            </a:prstGeom>
            <a:solidFill>
              <a:schemeClr val="bg1"/>
            </a:solidFill>
          </p:spPr>
          <p:txBody>
            <a:bodyPr wrap="square" rtlCol="0">
              <a:spAutoFit/>
            </a:bodyPr>
            <a:lstStyle/>
            <a:p>
              <a:pPr algn="ctr"/>
              <a:r>
                <a:rPr lang="fr-BE" sz="900" b="1" dirty="0">
                  <a:solidFill>
                    <a:srgbClr val="000000"/>
                  </a:solidFill>
                </a:rPr>
                <a:t>Domaine d’action </a:t>
              </a:r>
              <a:r>
                <a:rPr lang="fr-BE" sz="900" b="1" dirty="0" smtClean="0">
                  <a:solidFill>
                    <a:srgbClr val="000000"/>
                  </a:solidFill>
                </a:rPr>
                <a:t>3 </a:t>
              </a:r>
              <a:r>
                <a:rPr lang="fr-BE" sz="900" b="1" dirty="0">
                  <a:solidFill>
                    <a:srgbClr val="000000"/>
                  </a:solidFill>
                </a:rPr>
                <a:t>de </a:t>
              </a:r>
              <a:r>
                <a:rPr lang="fr-BE" sz="900" b="1" dirty="0" smtClean="0">
                  <a:solidFill>
                    <a:srgbClr val="000000"/>
                  </a:solidFill>
                </a:rPr>
                <a:t>l’ONU : gouvernance et participation</a:t>
              </a:r>
              <a:endParaRPr lang="fr-BE" sz="900" b="1" dirty="0">
                <a:solidFill>
                  <a:srgbClr val="000000"/>
                </a:solidFill>
              </a:endParaRPr>
            </a:p>
          </p:txBody>
        </p:sp>
        <p:sp>
          <p:nvSpPr>
            <p:cNvPr id="11" name="ZoneTexte 10"/>
            <p:cNvSpPr txBox="1"/>
            <p:nvPr>
              <p:custDataLst>
                <p:tags r:id="rId8"/>
              </p:custDataLst>
            </p:nvPr>
          </p:nvSpPr>
          <p:spPr>
            <a:xfrm>
              <a:off x="360662" y="3194828"/>
              <a:ext cx="612000" cy="3216265"/>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les principales institutions nationales formulent et suivent des politiques de développe-</a:t>
              </a:r>
              <a:br>
                <a:rPr lang="fr-BE" sz="700" b="1" dirty="0" smtClean="0">
                  <a:solidFill>
                    <a:srgbClr val="000000"/>
                  </a:solidFill>
                </a:rPr>
              </a:br>
              <a:r>
                <a:rPr lang="fr-BE" sz="700" b="1" dirty="0" smtClean="0">
                  <a:solidFill>
                    <a:srgbClr val="000000"/>
                  </a:solidFill>
                </a:rPr>
                <a:t>ment socio-économique axées sur les personnes, vertes, et fondées sur des données probantes, afin de garantir une croissance de qualité en tant que pays à revenu </a:t>
              </a:r>
              <a:r>
                <a:rPr lang="fr-BE" sz="700" b="1" dirty="0" err="1" smtClean="0">
                  <a:solidFill>
                    <a:srgbClr val="000000"/>
                  </a:solidFill>
                </a:rPr>
                <a:t>intermé</a:t>
              </a:r>
              <a:r>
                <a:rPr lang="fr-BE" sz="700" b="1" dirty="0" smtClean="0">
                  <a:solidFill>
                    <a:srgbClr val="000000"/>
                  </a:solidFill>
                </a:rPr>
                <a:t>-</a:t>
              </a:r>
              <a:br>
                <a:rPr lang="fr-BE" sz="700" b="1" dirty="0" smtClean="0">
                  <a:solidFill>
                    <a:srgbClr val="000000"/>
                  </a:solidFill>
                </a:rPr>
              </a:br>
              <a:r>
                <a:rPr lang="fr-BE" sz="700" b="1" dirty="0" err="1" smtClean="0">
                  <a:solidFill>
                    <a:srgbClr val="000000"/>
                  </a:solidFill>
                </a:rPr>
                <a:t>diaire</a:t>
              </a:r>
              <a:endParaRPr lang="fr-BE" sz="700" b="1" dirty="0">
                <a:solidFill>
                  <a:srgbClr val="000000"/>
                </a:solidFill>
              </a:endParaRPr>
            </a:p>
          </p:txBody>
        </p:sp>
        <p:sp>
          <p:nvSpPr>
            <p:cNvPr id="23" name="ZoneTexte 22"/>
            <p:cNvSpPr txBox="1"/>
            <p:nvPr>
              <p:custDataLst>
                <p:tags r:id="rId9"/>
              </p:custDataLst>
            </p:nvPr>
          </p:nvSpPr>
          <p:spPr>
            <a:xfrm>
              <a:off x="1054790" y="3517997"/>
              <a:ext cx="612000" cy="2462213"/>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les institutions créent des emplois décents pour les personnes en âge de travailler,</a:t>
              </a:r>
              <a:br>
                <a:rPr lang="fr-BE" sz="700" b="1" dirty="0" smtClean="0">
                  <a:solidFill>
                    <a:srgbClr val="000000"/>
                  </a:solidFill>
                </a:rPr>
              </a:br>
              <a:r>
                <a:rPr lang="fr-BE" sz="700" b="1" dirty="0" smtClean="0">
                  <a:solidFill>
                    <a:srgbClr val="000000"/>
                  </a:solidFill>
                </a:rPr>
                <a:t>et en particulier pour les plus vulnérables et </a:t>
              </a:r>
              <a:r>
                <a:rPr lang="fr-BE" sz="700" b="1" dirty="0" err="1" smtClean="0">
                  <a:solidFill>
                    <a:srgbClr val="000000"/>
                  </a:solidFill>
                </a:rPr>
                <a:t>défavori</a:t>
              </a:r>
              <a:r>
                <a:rPr lang="fr-BE" sz="700" b="1" dirty="0" smtClean="0">
                  <a:solidFill>
                    <a:srgbClr val="000000"/>
                  </a:solidFill>
                </a:rPr>
                <a:t>-</a:t>
              </a:r>
              <a:br>
                <a:rPr lang="fr-BE" sz="700" b="1" dirty="0" smtClean="0">
                  <a:solidFill>
                    <a:srgbClr val="000000"/>
                  </a:solidFill>
                </a:rPr>
              </a:br>
              <a:r>
                <a:rPr lang="fr-BE" sz="700" b="1" dirty="0" err="1" smtClean="0">
                  <a:solidFill>
                    <a:srgbClr val="000000"/>
                  </a:solidFill>
                </a:rPr>
                <a:t>sées</a:t>
              </a:r>
              <a:r>
                <a:rPr lang="fr-BE" sz="700" b="1" dirty="0" smtClean="0">
                  <a:solidFill>
                    <a:srgbClr val="000000"/>
                  </a:solidFill>
                </a:rPr>
                <a:t> d’entre elles, au profit de la transforma-</a:t>
              </a:r>
              <a:br>
                <a:rPr lang="fr-BE" sz="700" b="1" dirty="0" smtClean="0">
                  <a:solidFill>
                    <a:srgbClr val="000000"/>
                  </a:solidFill>
                </a:rPr>
              </a:br>
              <a:r>
                <a:rPr lang="fr-BE" sz="700" b="1" dirty="0" err="1" smtClean="0">
                  <a:solidFill>
                    <a:srgbClr val="000000"/>
                  </a:solidFill>
                </a:rPr>
                <a:t>tion</a:t>
              </a:r>
              <a:r>
                <a:rPr lang="fr-BE" sz="700" b="1" dirty="0" smtClean="0">
                  <a:solidFill>
                    <a:srgbClr val="000000"/>
                  </a:solidFill>
                </a:rPr>
                <a:t> socio-économique</a:t>
              </a:r>
              <a:endParaRPr lang="fr-BE" sz="700" b="1" dirty="0">
                <a:solidFill>
                  <a:srgbClr val="000000"/>
                </a:solidFill>
              </a:endParaRPr>
            </a:p>
          </p:txBody>
        </p:sp>
        <p:sp>
          <p:nvSpPr>
            <p:cNvPr id="24" name="ZoneTexte 23"/>
            <p:cNvSpPr txBox="1"/>
            <p:nvPr>
              <p:custDataLst>
                <p:tags r:id="rId10"/>
              </p:custDataLst>
            </p:nvPr>
          </p:nvSpPr>
          <p:spPr>
            <a:xfrm>
              <a:off x="1763688" y="2738688"/>
              <a:ext cx="612000" cy="3877985"/>
            </a:xfrm>
            <a:prstGeom prst="rect">
              <a:avLst/>
            </a:prstGeom>
            <a:solidFill>
              <a:schemeClr val="bg1"/>
            </a:solidFill>
            <a:ln>
              <a:noFill/>
            </a:ln>
          </p:spPr>
          <p:txBody>
            <a:bodyPr wrap="square" lIns="36000" rIns="36000" rtlCol="0" anchor="ctr" anchorCtr="0">
              <a:spAutoFit/>
            </a:bodyPr>
            <a:lstStyle/>
            <a:p>
              <a:pPr algn="ctr"/>
              <a:r>
                <a:rPr lang="fr-BE" sz="600" b="1" dirty="0" smtClean="0">
                  <a:solidFill>
                    <a:srgbClr val="000000"/>
                  </a:solidFill>
                </a:rPr>
                <a:t>Pour 2016, </a:t>
              </a:r>
              <a:r>
                <a:rPr lang="fr-BE" sz="600" b="1" dirty="0">
                  <a:solidFill>
                    <a:srgbClr val="000000"/>
                  </a:solidFill>
                </a:rPr>
                <a:t>en partenariat avec le secteur privé et </a:t>
              </a:r>
              <a:r>
                <a:rPr lang="fr-BE" sz="600" b="1" dirty="0" smtClean="0">
                  <a:solidFill>
                    <a:srgbClr val="000000"/>
                  </a:solidFill>
                </a:rPr>
                <a:t>les </a:t>
              </a:r>
              <a:r>
                <a:rPr lang="fr-BE" sz="600" b="1" dirty="0" err="1">
                  <a:solidFill>
                    <a:srgbClr val="000000"/>
                  </a:solidFill>
                </a:rPr>
                <a:t>communau</a:t>
              </a:r>
              <a:r>
                <a:rPr lang="fr-BE" sz="600" b="1" dirty="0">
                  <a:solidFill>
                    <a:srgbClr val="000000"/>
                  </a:solidFill>
                </a:rPr>
                <a:t>-</a:t>
              </a:r>
              <a:br>
                <a:rPr lang="fr-BE" sz="600" b="1" dirty="0">
                  <a:solidFill>
                    <a:srgbClr val="000000"/>
                  </a:solidFill>
                </a:rPr>
              </a:br>
              <a:r>
                <a:rPr lang="fr-BE" sz="600" b="1" dirty="0">
                  <a:solidFill>
                    <a:srgbClr val="000000"/>
                  </a:solidFill>
                </a:rPr>
                <a:t>tés, </a:t>
              </a:r>
              <a:r>
                <a:rPr lang="fr-BE" sz="600" b="1" dirty="0" smtClean="0">
                  <a:solidFill>
                    <a:srgbClr val="000000"/>
                  </a:solidFill>
                </a:rPr>
                <a:t>les principaux organismes nationaux et </a:t>
              </a:r>
              <a:r>
                <a:rPr lang="fr-BE" sz="600" b="1" dirty="0" err="1" smtClean="0">
                  <a:solidFill>
                    <a:srgbClr val="000000"/>
                  </a:solidFill>
                </a:rPr>
                <a:t>infranatio</a:t>
              </a:r>
              <a:r>
                <a:rPr lang="fr-BE" sz="600" b="1" dirty="0" smtClean="0">
                  <a:solidFill>
                    <a:srgbClr val="000000"/>
                  </a:solidFill>
                </a:rPr>
                <a:t>-</a:t>
              </a:r>
              <a:br>
                <a:rPr lang="fr-BE" sz="600" b="1" dirty="0" smtClean="0">
                  <a:solidFill>
                    <a:srgbClr val="000000"/>
                  </a:solidFill>
                </a:rPr>
              </a:br>
              <a:r>
                <a:rPr lang="fr-BE" sz="600" b="1" dirty="0" err="1" smtClean="0">
                  <a:solidFill>
                    <a:srgbClr val="000000"/>
                  </a:solidFill>
                </a:rPr>
                <a:t>naux</a:t>
              </a:r>
              <a:r>
                <a:rPr lang="fr-BE" sz="600" b="1" dirty="0" smtClean="0">
                  <a:solidFill>
                    <a:srgbClr val="000000"/>
                  </a:solidFill>
                </a:rPr>
                <a:t> ont mis en place des stratégies </a:t>
              </a:r>
              <a:r>
                <a:rPr lang="fr-BE" sz="600" b="1" dirty="0" err="1" smtClean="0">
                  <a:solidFill>
                    <a:srgbClr val="000000"/>
                  </a:solidFill>
                </a:rPr>
                <a:t>multi-sectorielles</a:t>
              </a:r>
              <a:r>
                <a:rPr lang="fr-BE" sz="600" b="1" dirty="0" smtClean="0">
                  <a:solidFill>
                    <a:srgbClr val="000000"/>
                  </a:solidFill>
                </a:rPr>
                <a:t>, des mécanismes et des ressources, et en assurent le suivi,  pour appuyer l’application des conventions </a:t>
              </a:r>
              <a:r>
                <a:rPr lang="fr-BE" sz="600" b="1" dirty="0" err="1" smtClean="0">
                  <a:solidFill>
                    <a:srgbClr val="000000"/>
                  </a:solidFill>
                </a:rPr>
                <a:t>internatio</a:t>
              </a:r>
              <a:r>
                <a:rPr lang="fr-BE" sz="600" b="1" dirty="0" smtClean="0">
                  <a:solidFill>
                    <a:srgbClr val="000000"/>
                  </a:solidFill>
                </a:rPr>
                <a:t>-</a:t>
              </a:r>
              <a:br>
                <a:rPr lang="fr-BE" sz="600" b="1" dirty="0" smtClean="0">
                  <a:solidFill>
                    <a:srgbClr val="000000"/>
                  </a:solidFill>
                </a:rPr>
              </a:br>
              <a:r>
                <a:rPr lang="fr-BE" sz="600" b="1" dirty="0" err="1" smtClean="0">
                  <a:solidFill>
                    <a:srgbClr val="000000"/>
                  </a:solidFill>
                </a:rPr>
                <a:t>nales</a:t>
              </a:r>
              <a:r>
                <a:rPr lang="fr-BE" sz="600" b="1" dirty="0" smtClean="0">
                  <a:solidFill>
                    <a:srgbClr val="000000"/>
                  </a:solidFill>
                </a:rPr>
                <a:t> pertinentes et pour négocier efficace-</a:t>
              </a:r>
              <a:br>
                <a:rPr lang="fr-BE" sz="600" b="1" dirty="0" smtClean="0">
                  <a:solidFill>
                    <a:srgbClr val="000000"/>
                  </a:solidFill>
                </a:rPr>
              </a:br>
              <a:r>
                <a:rPr lang="fr-BE" sz="600" b="1" dirty="0" smtClean="0">
                  <a:solidFill>
                    <a:srgbClr val="000000"/>
                  </a:solidFill>
                </a:rPr>
                <a:t>ment l’adaptation aux changements climatiques, l’atténuation de leurs effets et la gestion du risque de catastrophes</a:t>
              </a:r>
              <a:endParaRPr lang="fr-BE" sz="600" b="1" dirty="0">
                <a:solidFill>
                  <a:srgbClr val="000000"/>
                </a:solidFill>
              </a:endParaRPr>
            </a:p>
          </p:txBody>
        </p:sp>
        <p:sp>
          <p:nvSpPr>
            <p:cNvPr id="25" name="ZoneTexte 24"/>
            <p:cNvSpPr txBox="1"/>
            <p:nvPr>
              <p:custDataLst>
                <p:tags r:id="rId11"/>
              </p:custDataLst>
            </p:nvPr>
          </p:nvSpPr>
          <p:spPr>
            <a:xfrm>
              <a:off x="2483768" y="2988344"/>
              <a:ext cx="612000" cy="3323987"/>
            </a:xfrm>
            <a:prstGeom prst="rect">
              <a:avLst/>
            </a:prstGeom>
            <a:solidFill>
              <a:schemeClr val="bg1"/>
            </a:solidFill>
            <a:ln>
              <a:noFill/>
            </a:ln>
          </p:spPr>
          <p:txBody>
            <a:bodyPr wrap="square" lIns="36000" rIns="36000" rtlCol="0" anchor="ctr" anchorCtr="0">
              <a:spAutoFit/>
            </a:bodyPr>
            <a:lstStyle/>
            <a:p>
              <a:pPr algn="ctr"/>
              <a:r>
                <a:rPr lang="fr-BE" sz="600" b="1" dirty="0" smtClean="0">
                  <a:solidFill>
                    <a:srgbClr val="000000"/>
                  </a:solidFill>
                </a:rPr>
                <a:t>Pour 2016, </a:t>
              </a:r>
              <a:r>
                <a:rPr lang="fr-BE" sz="600" b="1" dirty="0">
                  <a:solidFill>
                    <a:srgbClr val="000000"/>
                  </a:solidFill>
                </a:rPr>
                <a:t>en partenariat avec le secteur privé et </a:t>
              </a:r>
              <a:r>
                <a:rPr lang="fr-BE" sz="600" b="1" dirty="0" smtClean="0">
                  <a:solidFill>
                    <a:srgbClr val="000000"/>
                  </a:solidFill>
                </a:rPr>
                <a:t>les </a:t>
              </a:r>
              <a:r>
                <a:rPr lang="fr-BE" sz="600" b="1" dirty="0">
                  <a:solidFill>
                    <a:srgbClr val="000000"/>
                  </a:solidFill>
                </a:rPr>
                <a:t>communautés, </a:t>
              </a:r>
              <a:r>
                <a:rPr lang="fr-BE" sz="600" b="1" dirty="0" smtClean="0">
                  <a:solidFill>
                    <a:srgbClr val="000000"/>
                  </a:solidFill>
                </a:rPr>
                <a:t>les principaux organismes nationaux et infranatio-</a:t>
              </a:r>
              <a:br>
                <a:rPr lang="fr-BE" sz="600" b="1" dirty="0" smtClean="0">
                  <a:solidFill>
                    <a:srgbClr val="000000"/>
                  </a:solidFill>
                </a:rPr>
              </a:br>
              <a:r>
                <a:rPr lang="fr-BE" sz="600" b="1" dirty="0" err="1" smtClean="0">
                  <a:solidFill>
                    <a:srgbClr val="000000"/>
                  </a:solidFill>
                </a:rPr>
                <a:t>naux</a:t>
              </a:r>
              <a:r>
                <a:rPr lang="fr-BE" sz="600" b="1" dirty="0" smtClean="0">
                  <a:solidFill>
                    <a:srgbClr val="000000"/>
                  </a:solidFill>
                </a:rPr>
                <a:t> établissent et suivent des lois, des politiques et des programmes en vue d’une utilisation plus efficace des ressources naturelles et d’une meilleure gestion de l’environne-</a:t>
              </a:r>
              <a:br>
                <a:rPr lang="fr-BE" sz="600" b="1" dirty="0" smtClean="0">
                  <a:solidFill>
                    <a:srgbClr val="000000"/>
                  </a:solidFill>
                </a:rPr>
              </a:br>
              <a:r>
                <a:rPr lang="fr-BE" sz="600" b="1" dirty="0" smtClean="0">
                  <a:solidFill>
                    <a:srgbClr val="000000"/>
                  </a:solidFill>
                </a:rPr>
                <a:t>ment, et pour respecter les engagements pris en vertu des conventions </a:t>
              </a:r>
              <a:r>
                <a:rPr lang="fr-BE" sz="600" b="1" dirty="0" err="1" smtClean="0">
                  <a:solidFill>
                    <a:srgbClr val="000000"/>
                  </a:solidFill>
                </a:rPr>
                <a:t>internatio</a:t>
              </a:r>
              <a:r>
                <a:rPr lang="fr-BE" sz="600" b="1" dirty="0" smtClean="0">
                  <a:solidFill>
                    <a:srgbClr val="000000"/>
                  </a:solidFill>
                </a:rPr>
                <a:t>-</a:t>
              </a:r>
              <a:br>
                <a:rPr lang="fr-BE" sz="600" b="1" dirty="0" smtClean="0">
                  <a:solidFill>
                    <a:srgbClr val="000000"/>
                  </a:solidFill>
                </a:rPr>
              </a:br>
              <a:r>
                <a:rPr lang="fr-BE" sz="600" b="1" dirty="0" err="1" smtClean="0">
                  <a:solidFill>
                    <a:srgbClr val="000000"/>
                  </a:solidFill>
                </a:rPr>
                <a:t>nales</a:t>
              </a:r>
              <a:endParaRPr lang="fr-BE" sz="600" b="1" dirty="0">
                <a:solidFill>
                  <a:srgbClr val="000000"/>
                </a:solidFill>
              </a:endParaRPr>
            </a:p>
          </p:txBody>
        </p:sp>
        <p:sp>
          <p:nvSpPr>
            <p:cNvPr id="26" name="ZoneTexte 25"/>
            <p:cNvSpPr txBox="1"/>
            <p:nvPr>
              <p:custDataLst>
                <p:tags r:id="rId12"/>
              </p:custDataLst>
            </p:nvPr>
          </p:nvSpPr>
          <p:spPr>
            <a:xfrm>
              <a:off x="3258533" y="3392713"/>
              <a:ext cx="612000" cy="2569934"/>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des systèmes de protection sociale plus performants offrent une couverture plus large, une meilleure qualité, un accès équitable et une protection contre les aléas aux groupes les plus vulnérables et les plus défavorisés</a:t>
              </a:r>
              <a:endParaRPr lang="fr-BE" sz="700" b="1" dirty="0">
                <a:solidFill>
                  <a:srgbClr val="000000"/>
                </a:solidFill>
              </a:endParaRPr>
            </a:p>
          </p:txBody>
        </p:sp>
        <p:sp>
          <p:nvSpPr>
            <p:cNvPr id="27" name="ZoneTexte 26"/>
            <p:cNvSpPr txBox="1"/>
            <p:nvPr>
              <p:custDataLst>
                <p:tags r:id="rId13"/>
              </p:custDataLst>
            </p:nvPr>
          </p:nvSpPr>
          <p:spPr>
            <a:xfrm>
              <a:off x="3977562" y="3194833"/>
              <a:ext cx="612000" cy="3000821"/>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un </a:t>
              </a:r>
              <a:r>
                <a:rPr lang="fr-BE" sz="700" b="1" dirty="0">
                  <a:solidFill>
                    <a:srgbClr val="000000"/>
                  </a:solidFill>
                </a:rPr>
                <a:t>système de santé national </a:t>
              </a:r>
              <a:r>
                <a:rPr lang="fr-BE" sz="700" b="1" dirty="0" smtClean="0">
                  <a:solidFill>
                    <a:srgbClr val="000000"/>
                  </a:solidFill>
                </a:rPr>
                <a:t>complet, de meilleure qualité et géré de manière </a:t>
              </a:r>
              <a:r>
                <a:rPr lang="fr-BE" sz="700" b="1" dirty="0" err="1" smtClean="0">
                  <a:solidFill>
                    <a:srgbClr val="000000"/>
                  </a:solidFill>
                </a:rPr>
                <a:t>performan</a:t>
              </a:r>
              <a:r>
                <a:rPr lang="fr-BE" sz="700" b="1" dirty="0" smtClean="0">
                  <a:solidFill>
                    <a:srgbClr val="000000"/>
                  </a:solidFill>
                </a:rPr>
                <a:t>-</a:t>
              </a:r>
              <a:br>
                <a:rPr lang="fr-BE" sz="700" b="1" dirty="0" smtClean="0">
                  <a:solidFill>
                    <a:srgbClr val="000000"/>
                  </a:solidFill>
                </a:rPr>
              </a:br>
              <a:r>
                <a:rPr lang="fr-BE" sz="700" b="1" dirty="0" smtClean="0">
                  <a:solidFill>
                    <a:srgbClr val="000000"/>
                  </a:solidFill>
                </a:rPr>
                <a:t>te, incluant la promotion et la protection de la santé, et mettant l’accent sur la garantie d’un accès plus équitable pour les groupes les plus vulnérables et les plus défavorisés</a:t>
              </a:r>
              <a:endParaRPr lang="fr-BE" sz="700" b="1" dirty="0">
                <a:solidFill>
                  <a:srgbClr val="000000"/>
                </a:solidFill>
              </a:endParaRPr>
            </a:p>
          </p:txBody>
        </p:sp>
        <p:sp>
          <p:nvSpPr>
            <p:cNvPr id="28" name="ZoneTexte 27"/>
            <p:cNvSpPr txBox="1"/>
            <p:nvPr>
              <p:custDataLst>
                <p:tags r:id="rId14"/>
              </p:custDataLst>
            </p:nvPr>
          </p:nvSpPr>
          <p:spPr>
            <a:xfrm>
              <a:off x="4679606" y="3184059"/>
              <a:ext cx="612000" cy="3130088"/>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créer des </a:t>
              </a:r>
              <a:r>
                <a:rPr lang="fr-BE" sz="700" b="1" dirty="0">
                  <a:solidFill>
                    <a:srgbClr val="000000"/>
                  </a:solidFill>
                </a:rPr>
                <a:t>systèmes éducatifs et </a:t>
              </a:r>
              <a:r>
                <a:rPr lang="fr-BE" sz="700" b="1" dirty="0" smtClean="0">
                  <a:solidFill>
                    <a:srgbClr val="000000"/>
                  </a:solidFill>
                </a:rPr>
                <a:t>de formation de meilleure qualité et gérés de manière  </a:t>
              </a:r>
              <a:r>
                <a:rPr lang="fr-BE" sz="700" b="1" dirty="0" err="1" smtClean="0">
                  <a:solidFill>
                    <a:srgbClr val="000000"/>
                  </a:solidFill>
                </a:rPr>
                <a:t>performan-te</a:t>
              </a:r>
              <a:r>
                <a:rPr lang="fr-BE" sz="700" b="1" dirty="0" smtClean="0">
                  <a:solidFill>
                    <a:srgbClr val="000000"/>
                  </a:solidFill>
                </a:rPr>
                <a:t>, qui offrent un accès plus aisé à l’</a:t>
              </a:r>
              <a:r>
                <a:rPr lang="fr-BE" sz="700" b="1" dirty="0" err="1" smtClean="0">
                  <a:solidFill>
                    <a:srgbClr val="000000"/>
                  </a:solidFill>
                </a:rPr>
                <a:t>enseigne-ment</a:t>
              </a:r>
              <a:r>
                <a:rPr lang="fr-BE" sz="700" b="1" dirty="0" smtClean="0">
                  <a:solidFill>
                    <a:srgbClr val="000000"/>
                  </a:solidFill>
                </a:rPr>
                <a:t> maternel, primaire et informel, en particulier </a:t>
              </a:r>
              <a:r>
                <a:rPr lang="fr-BE" sz="700" b="1" dirty="0">
                  <a:solidFill>
                    <a:srgbClr val="000000"/>
                  </a:solidFill>
                </a:rPr>
                <a:t>pour les groupes les plus vulnérables et les plus </a:t>
              </a:r>
              <a:r>
                <a:rPr lang="fr-BE" sz="700" b="1" dirty="0" smtClean="0">
                  <a:solidFill>
                    <a:srgbClr val="000000"/>
                  </a:solidFill>
                </a:rPr>
                <a:t>défavorisés</a:t>
              </a:r>
              <a:endParaRPr lang="fr-BE" sz="700" b="1" dirty="0">
                <a:solidFill>
                  <a:srgbClr val="000000"/>
                </a:solidFill>
              </a:endParaRPr>
            </a:p>
            <a:p>
              <a:pPr algn="ctr"/>
              <a:r>
                <a:rPr lang="fr-BE" sz="700" b="1" dirty="0" smtClean="0">
                  <a:solidFill>
                    <a:srgbClr val="000000"/>
                  </a:solidFill>
                </a:rPr>
                <a:t> </a:t>
              </a:r>
              <a:endParaRPr lang="fr-BE" sz="700" b="1" dirty="0">
                <a:solidFill>
                  <a:srgbClr val="000000"/>
                </a:solidFill>
              </a:endParaRPr>
            </a:p>
          </p:txBody>
        </p:sp>
        <p:sp>
          <p:nvSpPr>
            <p:cNvPr id="29" name="ZoneTexte 28"/>
            <p:cNvSpPr txBox="1"/>
            <p:nvPr>
              <p:custDataLst>
                <p:tags r:id="rId15"/>
              </p:custDataLst>
            </p:nvPr>
          </p:nvSpPr>
          <p:spPr>
            <a:xfrm>
              <a:off x="5345646" y="3070188"/>
              <a:ext cx="612000" cy="3250121"/>
            </a:xfrm>
            <a:prstGeom prst="rect">
              <a:avLst/>
            </a:prstGeom>
            <a:solidFill>
              <a:schemeClr val="bg1"/>
            </a:solidFill>
            <a:ln>
              <a:noFill/>
            </a:ln>
          </p:spPr>
          <p:txBody>
            <a:bodyPr wrap="square" lIns="36000" rIns="36000" rtlCol="0" anchor="ctr" anchorCtr="0">
              <a:spAutoFit/>
            </a:bodyPr>
            <a:lstStyle/>
            <a:p>
              <a:pPr algn="ctr"/>
              <a:r>
                <a:rPr lang="fr-BE" sz="600" b="1" dirty="0" smtClean="0">
                  <a:solidFill>
                    <a:srgbClr val="000000"/>
                  </a:solidFill>
                </a:rPr>
                <a:t>Pour 2016, </a:t>
              </a:r>
              <a:r>
                <a:rPr lang="fr-BE" sz="600" b="1" dirty="0">
                  <a:solidFill>
                    <a:srgbClr val="000000"/>
                  </a:solidFill>
                </a:rPr>
                <a:t>, en partenariat avec les communautés, </a:t>
              </a:r>
              <a:r>
                <a:rPr lang="fr-BE" sz="600" b="1" dirty="0" smtClean="0">
                  <a:solidFill>
                    <a:srgbClr val="000000"/>
                  </a:solidFill>
                </a:rPr>
                <a:t>les institutions nationales et infranatio-</a:t>
              </a:r>
              <a:br>
                <a:rPr lang="fr-BE" sz="600" b="1" dirty="0" smtClean="0">
                  <a:solidFill>
                    <a:srgbClr val="000000"/>
                  </a:solidFill>
                </a:rPr>
              </a:br>
              <a:r>
                <a:rPr lang="fr-BE" sz="600" b="1" dirty="0" err="1" smtClean="0">
                  <a:solidFill>
                    <a:srgbClr val="000000"/>
                  </a:solidFill>
                </a:rPr>
                <a:t>nales</a:t>
              </a:r>
              <a:r>
                <a:rPr lang="fr-BE" sz="600" b="1" dirty="0" smtClean="0">
                  <a:solidFill>
                    <a:srgbClr val="000000"/>
                  </a:solidFill>
                </a:rPr>
                <a:t> luttent plus efficacement contre les inégalités par l’application et le suivi des lois, politiques et programmes qui promeuvent l’égalité des sexes et l’</a:t>
              </a:r>
              <a:r>
                <a:rPr lang="fr-BE" sz="600" b="1" dirty="0" err="1" smtClean="0">
                  <a:solidFill>
                    <a:srgbClr val="000000"/>
                  </a:solidFill>
                </a:rPr>
                <a:t>autonomi</a:t>
              </a:r>
              <a:r>
                <a:rPr lang="fr-BE" sz="600" b="1" dirty="0" smtClean="0">
                  <a:solidFill>
                    <a:srgbClr val="000000"/>
                  </a:solidFill>
                </a:rPr>
                <a:t>-</a:t>
              </a:r>
              <a:br>
                <a:rPr lang="fr-BE" sz="600" b="1" dirty="0" smtClean="0">
                  <a:solidFill>
                    <a:srgbClr val="000000"/>
                  </a:solidFill>
                </a:rPr>
              </a:br>
              <a:r>
                <a:rPr lang="fr-BE" sz="600" b="1" dirty="0" err="1" smtClean="0">
                  <a:solidFill>
                    <a:srgbClr val="000000"/>
                  </a:solidFill>
                </a:rPr>
                <a:t>sation</a:t>
              </a:r>
              <a:r>
                <a:rPr lang="fr-BE" sz="600" b="1" dirty="0" smtClean="0">
                  <a:solidFill>
                    <a:srgbClr val="000000"/>
                  </a:solidFill>
                </a:rPr>
                <a:t> des femmes, et d’une réponse efficace et durable au VIH/sida, atténuant ainsi la stigmatisation et la discrimination</a:t>
              </a:r>
              <a:endParaRPr lang="fr-BE" sz="600" b="1" dirty="0">
                <a:solidFill>
                  <a:srgbClr val="000000"/>
                </a:solidFill>
              </a:endParaRPr>
            </a:p>
            <a:p>
              <a:pPr algn="ctr"/>
              <a:r>
                <a:rPr lang="fr-BE" sz="600" b="1" dirty="0" smtClean="0">
                  <a:solidFill>
                    <a:srgbClr val="000000"/>
                  </a:solidFill>
                </a:rPr>
                <a:t> </a:t>
              </a:r>
              <a:endParaRPr lang="fr-BE" sz="600" b="1" dirty="0">
                <a:solidFill>
                  <a:srgbClr val="000000"/>
                </a:solidFill>
              </a:endParaRPr>
            </a:p>
          </p:txBody>
        </p:sp>
        <p:sp>
          <p:nvSpPr>
            <p:cNvPr id="30" name="ZoneTexte 29"/>
            <p:cNvSpPr txBox="1"/>
            <p:nvPr>
              <p:custDataLst>
                <p:tags r:id="rId16"/>
              </p:custDataLst>
            </p:nvPr>
          </p:nvSpPr>
          <p:spPr>
            <a:xfrm>
              <a:off x="6120411" y="3155725"/>
              <a:ext cx="612000" cy="3237809"/>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les organes élus sont plus aptes à formuler des lois et à superviser la performance des organismes de l’État, et reflètent les aspirations du peuple vietnamien, et en particulier celles des femmes, des minorités ethniques et des autres groupes vulnérables et défavorisés</a:t>
              </a:r>
              <a:endParaRPr lang="fr-BE" sz="700" b="1" dirty="0">
                <a:solidFill>
                  <a:srgbClr val="000000"/>
                </a:solidFill>
              </a:endParaRPr>
            </a:p>
            <a:p>
              <a:pPr algn="ctr"/>
              <a:r>
                <a:rPr lang="fr-BE" sz="700" b="1" dirty="0" smtClean="0">
                  <a:solidFill>
                    <a:srgbClr val="000000"/>
                  </a:solidFill>
                </a:rPr>
                <a:t> </a:t>
              </a:r>
              <a:endParaRPr lang="fr-BE" sz="700" b="1" dirty="0">
                <a:solidFill>
                  <a:srgbClr val="000000"/>
                </a:solidFill>
              </a:endParaRPr>
            </a:p>
          </p:txBody>
        </p:sp>
        <p:sp>
          <p:nvSpPr>
            <p:cNvPr id="31" name="ZoneTexte 30"/>
            <p:cNvSpPr txBox="1"/>
            <p:nvPr>
              <p:custDataLst>
                <p:tags r:id="rId17"/>
              </p:custDataLst>
            </p:nvPr>
          </p:nvSpPr>
          <p:spPr>
            <a:xfrm>
              <a:off x="6839440" y="2802421"/>
              <a:ext cx="612000" cy="3785652"/>
            </a:xfrm>
            <a:prstGeom prst="rect">
              <a:avLst/>
            </a:prstGeom>
            <a:solidFill>
              <a:schemeClr val="bg1"/>
            </a:solidFill>
            <a:ln>
              <a:noFill/>
            </a:ln>
          </p:spPr>
          <p:txBody>
            <a:bodyPr wrap="square" lIns="36000" rIns="36000" rtlCol="0" anchor="ctr" anchorCtr="0">
              <a:spAutoFit/>
            </a:bodyPr>
            <a:lstStyle/>
            <a:p>
              <a:pPr algn="ctr"/>
              <a:r>
                <a:rPr lang="fr-BE" sz="600" b="1" dirty="0" smtClean="0">
                  <a:solidFill>
                    <a:srgbClr val="000000"/>
                  </a:solidFill>
                </a:rPr>
                <a:t>Pour 2016, une capacité améliorée des profession-</a:t>
              </a:r>
              <a:br>
                <a:rPr lang="fr-BE" sz="600" b="1" dirty="0" smtClean="0">
                  <a:solidFill>
                    <a:srgbClr val="000000"/>
                  </a:solidFill>
                </a:rPr>
              </a:br>
              <a:r>
                <a:rPr lang="fr-BE" sz="600" b="1" dirty="0" err="1" smtClean="0">
                  <a:solidFill>
                    <a:srgbClr val="000000"/>
                  </a:solidFill>
                </a:rPr>
                <a:t>nels</a:t>
              </a:r>
              <a:r>
                <a:rPr lang="fr-BE" sz="600" b="1" dirty="0" smtClean="0">
                  <a:solidFill>
                    <a:srgbClr val="000000"/>
                  </a:solidFill>
                </a:rPr>
                <a:t> de la législation et du monde judiciaire, et des cadres juridiques nationaux relatifs aux droits de l’homme renforcés, conformes aux conventions </a:t>
              </a:r>
              <a:r>
                <a:rPr lang="fr-BE" sz="600" b="1" dirty="0" err="1" smtClean="0">
                  <a:solidFill>
                    <a:srgbClr val="000000"/>
                  </a:solidFill>
                </a:rPr>
                <a:t>internatio</a:t>
              </a:r>
              <a:r>
                <a:rPr lang="fr-BE" sz="600" b="1" dirty="0" smtClean="0">
                  <a:solidFill>
                    <a:srgbClr val="000000"/>
                  </a:solidFill>
                </a:rPr>
                <a:t>-</a:t>
              </a:r>
              <a:br>
                <a:rPr lang="fr-BE" sz="600" b="1" dirty="0" smtClean="0">
                  <a:solidFill>
                    <a:srgbClr val="000000"/>
                  </a:solidFill>
                </a:rPr>
              </a:br>
              <a:r>
                <a:rPr lang="fr-BE" sz="600" b="1" dirty="0" err="1" smtClean="0">
                  <a:solidFill>
                    <a:srgbClr val="000000"/>
                  </a:solidFill>
                </a:rPr>
                <a:t>nales</a:t>
              </a:r>
              <a:r>
                <a:rPr lang="fr-BE" sz="600" b="1" dirty="0" smtClean="0">
                  <a:solidFill>
                    <a:srgbClr val="000000"/>
                  </a:solidFill>
                </a:rPr>
                <a:t> ratifiées par le Viet Nam, permettant à tous les citoyens, et en particulier aux groupes les plus vulnérables et les plus défavorisés, de profiter de la réforme juridique et judiciaire, de l’application des lois et d’un accès plus facile à la justice </a:t>
              </a:r>
              <a:endParaRPr lang="fr-BE" sz="600" b="1" dirty="0">
                <a:solidFill>
                  <a:srgbClr val="000000"/>
                </a:solidFill>
              </a:endParaRPr>
            </a:p>
          </p:txBody>
        </p:sp>
        <p:sp>
          <p:nvSpPr>
            <p:cNvPr id="32" name="ZoneTexte 31"/>
            <p:cNvSpPr txBox="1"/>
            <p:nvPr>
              <p:custDataLst>
                <p:tags r:id="rId18"/>
              </p:custDataLst>
            </p:nvPr>
          </p:nvSpPr>
          <p:spPr>
            <a:xfrm>
              <a:off x="7541484" y="2951056"/>
              <a:ext cx="612000" cy="3647152"/>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une performance renforcée des institutions du secteur public aux niveaux national et </a:t>
              </a:r>
              <a:r>
                <a:rPr lang="fr-BE" sz="700" b="1" dirty="0" err="1" smtClean="0">
                  <a:solidFill>
                    <a:srgbClr val="000000"/>
                  </a:solidFill>
                </a:rPr>
                <a:t>infranatio-nal</a:t>
              </a:r>
              <a:r>
                <a:rPr lang="fr-BE" sz="700" b="1" dirty="0" smtClean="0">
                  <a:solidFill>
                    <a:srgbClr val="000000"/>
                  </a:solidFill>
                </a:rPr>
                <a:t>, par une meilleure </a:t>
              </a:r>
              <a:r>
                <a:rPr lang="fr-BE" sz="700" b="1" dirty="0" err="1" smtClean="0">
                  <a:solidFill>
                    <a:srgbClr val="000000"/>
                  </a:solidFill>
                </a:rPr>
                <a:t>coordina-tion</a:t>
              </a:r>
              <a:r>
                <a:rPr lang="fr-BE" sz="700" b="1" dirty="0" smtClean="0">
                  <a:solidFill>
                    <a:srgbClr val="000000"/>
                  </a:solidFill>
                </a:rPr>
                <a:t>, </a:t>
              </a:r>
              <a:r>
                <a:rPr lang="fr-BE" sz="700" b="1" dirty="0" err="1" smtClean="0">
                  <a:solidFill>
                    <a:srgbClr val="000000"/>
                  </a:solidFill>
                </a:rPr>
                <a:t>responsa</a:t>
              </a:r>
              <a:r>
                <a:rPr lang="fr-BE" sz="700" b="1" dirty="0" smtClean="0">
                  <a:solidFill>
                    <a:srgbClr val="000000"/>
                  </a:solidFill>
                </a:rPr>
                <a:t>-</a:t>
              </a:r>
              <a:br>
                <a:rPr lang="fr-BE" sz="700" b="1" dirty="0" smtClean="0">
                  <a:solidFill>
                    <a:srgbClr val="000000"/>
                  </a:solidFill>
                </a:rPr>
              </a:br>
              <a:r>
                <a:rPr lang="fr-BE" sz="700" b="1" dirty="0" err="1" smtClean="0">
                  <a:solidFill>
                    <a:srgbClr val="000000"/>
                  </a:solidFill>
                </a:rPr>
                <a:t>bilisation</a:t>
              </a:r>
              <a:r>
                <a:rPr lang="fr-BE" sz="700" b="1" dirty="0" smtClean="0">
                  <a:solidFill>
                    <a:srgbClr val="000000"/>
                  </a:solidFill>
                </a:rPr>
                <a:t>, </a:t>
              </a:r>
              <a:r>
                <a:rPr lang="fr-BE" sz="700" b="1" dirty="0" err="1" smtClean="0">
                  <a:solidFill>
                    <a:srgbClr val="000000"/>
                  </a:solidFill>
                </a:rPr>
                <a:t>transpa</a:t>
              </a:r>
              <a:r>
                <a:rPr lang="fr-BE" sz="700" b="1" dirty="0" smtClean="0">
                  <a:solidFill>
                    <a:srgbClr val="000000"/>
                  </a:solidFill>
                </a:rPr>
                <a:t>-</a:t>
              </a:r>
              <a:br>
                <a:rPr lang="fr-BE" sz="700" b="1" dirty="0" smtClean="0">
                  <a:solidFill>
                    <a:srgbClr val="000000"/>
                  </a:solidFill>
                </a:rPr>
              </a:br>
              <a:r>
                <a:rPr lang="fr-BE" sz="700" b="1" dirty="0" err="1" smtClean="0">
                  <a:solidFill>
                    <a:srgbClr val="000000"/>
                  </a:solidFill>
                </a:rPr>
                <a:t>rence</a:t>
              </a:r>
              <a:r>
                <a:rPr lang="fr-BE" sz="700" b="1" dirty="0" smtClean="0">
                  <a:solidFill>
                    <a:srgbClr val="000000"/>
                  </a:solidFill>
                </a:rPr>
                <a:t> et lutte contre la corruption, réduira les disparités et garantira l’accès aux services publics pour les groupes les plus vulnérables et les plus défavorisés</a:t>
              </a:r>
              <a:endParaRPr lang="fr-BE" sz="700" b="1" dirty="0">
                <a:solidFill>
                  <a:srgbClr val="000000"/>
                </a:solidFill>
              </a:endParaRPr>
            </a:p>
          </p:txBody>
        </p:sp>
        <p:sp>
          <p:nvSpPr>
            <p:cNvPr id="33" name="ZoneTexte 32"/>
            <p:cNvSpPr txBox="1"/>
            <p:nvPr>
              <p:custDataLst>
                <p:tags r:id="rId19"/>
              </p:custDataLst>
            </p:nvPr>
          </p:nvSpPr>
          <p:spPr>
            <a:xfrm>
              <a:off x="8243804" y="3651246"/>
              <a:ext cx="612000" cy="2246769"/>
            </a:xfrm>
            <a:prstGeom prst="rect">
              <a:avLst/>
            </a:prstGeom>
            <a:solidFill>
              <a:schemeClr val="bg1"/>
            </a:solidFill>
            <a:ln>
              <a:noFill/>
            </a:ln>
          </p:spPr>
          <p:txBody>
            <a:bodyPr wrap="square" lIns="36000" rIns="36000" rtlCol="0" anchor="ctr" anchorCtr="0">
              <a:spAutoFit/>
            </a:bodyPr>
            <a:lstStyle/>
            <a:p>
              <a:pPr algn="ctr"/>
              <a:r>
                <a:rPr lang="fr-BE" sz="700" b="1" dirty="0" smtClean="0">
                  <a:solidFill>
                    <a:srgbClr val="000000"/>
                  </a:solidFill>
                </a:rPr>
                <a:t>Pour 2016, les organisa-</a:t>
              </a:r>
              <a:br>
                <a:rPr lang="fr-BE" sz="700" b="1" dirty="0" smtClean="0">
                  <a:solidFill>
                    <a:srgbClr val="000000"/>
                  </a:solidFill>
                </a:rPr>
              </a:br>
              <a:r>
                <a:rPr lang="fr-BE" sz="700" b="1" dirty="0" err="1" smtClean="0">
                  <a:solidFill>
                    <a:srgbClr val="000000"/>
                  </a:solidFill>
                </a:rPr>
                <a:t>tions</a:t>
              </a:r>
              <a:r>
                <a:rPr lang="fr-BE" sz="700" b="1" dirty="0" smtClean="0">
                  <a:solidFill>
                    <a:srgbClr val="000000"/>
                  </a:solidFill>
                </a:rPr>
                <a:t> politiques, sociales et populaires participent effective-</a:t>
              </a:r>
              <a:br>
                <a:rPr lang="fr-BE" sz="700" b="1" dirty="0" smtClean="0">
                  <a:solidFill>
                    <a:srgbClr val="000000"/>
                  </a:solidFill>
                </a:rPr>
              </a:br>
              <a:r>
                <a:rPr lang="fr-BE" sz="700" b="1" dirty="0" smtClean="0">
                  <a:solidFill>
                    <a:srgbClr val="000000"/>
                  </a:solidFill>
                </a:rPr>
                <a:t>ment au débat politique et à la prise de décisions, à l’avantage des groupes les plus vulnérables et les plus défavorisés </a:t>
              </a:r>
              <a:endParaRPr lang="fr-BE" sz="700" b="1" dirty="0">
                <a:solidFill>
                  <a:srgbClr val="000000"/>
                </a:solidFill>
              </a:endParaRPr>
            </a:p>
          </p:txBody>
        </p:sp>
      </p:grpSp>
    </p:spTree>
    <p:extLst>
      <p:ext uri="{BB962C8B-B14F-4D97-AF65-F5344CB8AC3E}">
        <p14:creationId xmlns:p14="http://schemas.microsoft.com/office/powerpoint/2010/main" val="3921923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Le genre et le Plan unique 2012-2016</a:t>
            </a:r>
            <a:endParaRPr lang="fr-FR" b="1" dirty="0"/>
          </a:p>
        </p:txBody>
      </p:sp>
      <p:sp>
        <p:nvSpPr>
          <p:cNvPr id="3" name="Content Placeholder 2"/>
          <p:cNvSpPr>
            <a:spLocks noGrp="1"/>
          </p:cNvSpPr>
          <p:nvPr>
            <p:ph idx="1"/>
          </p:nvPr>
        </p:nvSpPr>
        <p:spPr/>
        <p:txBody>
          <a:bodyPr/>
          <a:lstStyle/>
          <a:p>
            <a:endParaRPr lang="fr-FR" dirty="0"/>
          </a:p>
        </p:txBody>
      </p:sp>
      <p:graphicFrame>
        <p:nvGraphicFramePr>
          <p:cNvPr id="4" name="Diagram 3"/>
          <p:cNvGraphicFramePr/>
          <p:nvPr>
            <p:extLst>
              <p:ext uri="{D42A27DB-BD31-4B8C-83A1-F6EECF244321}">
                <p14:modId xmlns:p14="http://schemas.microsoft.com/office/powerpoint/2010/main" val="2024625062"/>
              </p:ext>
            </p:extLst>
          </p:nvPr>
        </p:nvGraphicFramePr>
        <p:xfrm>
          <a:off x="395536" y="1484784"/>
          <a:ext cx="842493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1387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77850"/>
            <a:ext cx="8419852" cy="834926"/>
          </a:xfrm>
        </p:spPr>
        <p:txBody>
          <a:bodyPr/>
          <a:lstStyle/>
          <a:p>
            <a:pPr lvl="0" indent="-228600" algn="l">
              <a:spcBef>
                <a:spcPct val="30000"/>
              </a:spcBef>
            </a:pPr>
            <a:r>
              <a:rPr lang="fr-BE" sz="1000" i="1" kern="1200" dirty="0" smtClean="0">
                <a:latin typeface="Arial" charset="0"/>
                <a:ea typeface="ＭＳ Ｐゴシック" charset="0"/>
              </a:rPr>
              <a:t>1. Je </a:t>
            </a:r>
            <a:r>
              <a:rPr lang="fr-BE" sz="1000" i="1" kern="1200" dirty="0">
                <a:latin typeface="Arial" charset="0"/>
                <a:ea typeface="ＭＳ Ｐゴシック" charset="0"/>
              </a:rPr>
              <a:t>vais te donner quelque chose de TRÈS PRÉCIEUX, quelque chose que tu devras toujours conserver. On l’appelle la « carte du genre »…</a:t>
            </a:r>
            <a:br>
              <a:rPr lang="fr-BE" sz="1000" i="1" kern="1200" dirty="0">
                <a:latin typeface="Arial" charset="0"/>
                <a:ea typeface="ＭＳ Ｐゴシック" charset="0"/>
              </a:rPr>
            </a:br>
            <a:r>
              <a:rPr lang="fr-BE" sz="1000" i="1" kern="1200" dirty="0" smtClean="0">
                <a:latin typeface="Arial" charset="0"/>
                <a:ea typeface="ＭＳ Ｐゴシック" charset="0"/>
              </a:rPr>
              <a:t>2. Mais </a:t>
            </a:r>
            <a:r>
              <a:rPr lang="fr-BE" sz="1000" i="1" kern="1200" dirty="0">
                <a:latin typeface="Arial" charset="0"/>
                <a:ea typeface="ＭＳ Ｐゴシック" charset="0"/>
              </a:rPr>
              <a:t>QUOI qu’il arrive, quoi que les hommes te fassent ou te disent, tu NE DOIS PAS la jouer.</a:t>
            </a:r>
            <a:br>
              <a:rPr lang="fr-BE" sz="1000" i="1" kern="1200" dirty="0">
                <a:latin typeface="Arial" charset="0"/>
                <a:ea typeface="ＭＳ Ｐゴシック" charset="0"/>
              </a:rPr>
            </a:br>
            <a:r>
              <a:rPr lang="fr-BE" sz="1000" i="1" kern="1200" dirty="0" smtClean="0">
                <a:latin typeface="Arial" charset="0"/>
                <a:ea typeface="ＭＳ Ｐゴシック" charset="0"/>
              </a:rPr>
              <a:t>3. Ils </a:t>
            </a:r>
            <a:r>
              <a:rPr lang="fr-BE" sz="1000" i="1" kern="1200" dirty="0">
                <a:latin typeface="Arial" charset="0"/>
                <a:ea typeface="ＭＳ Ｐゴシック" charset="0"/>
              </a:rPr>
              <a:t>peuvent te traiter de tous les noms d’oiseaux, te provoquer avec des sarcasmes, te menacer, te blesser, te tirer une balle dans la </a:t>
            </a:r>
            <a:r>
              <a:rPr lang="fr-BE" sz="1000" i="1" kern="1200" dirty="0" smtClean="0">
                <a:latin typeface="Arial" charset="0"/>
                <a:ea typeface="ＭＳ Ｐゴシック" charset="0"/>
              </a:rPr>
              <a:t>tête,</a:t>
            </a:r>
            <a:br>
              <a:rPr lang="fr-BE" sz="1000" i="1" kern="1200" dirty="0" smtClean="0">
                <a:latin typeface="Arial" charset="0"/>
                <a:ea typeface="ＭＳ Ｐゴシック" charset="0"/>
              </a:rPr>
            </a:br>
            <a:r>
              <a:rPr lang="fr-BE" sz="1000" i="1" kern="1200" dirty="0" smtClean="0">
                <a:latin typeface="Arial" charset="0"/>
                <a:ea typeface="ＭＳ Ｐゴシック" charset="0"/>
              </a:rPr>
              <a:t>    mais tu </a:t>
            </a:r>
            <a:r>
              <a:rPr lang="fr-BE" sz="1000" i="1" kern="1200" dirty="0">
                <a:latin typeface="Arial" charset="0"/>
                <a:ea typeface="ＭＳ Ｐゴシック" charset="0"/>
              </a:rPr>
              <a:t>NE DOIS JAMAIS, JAMAIS l’utiliser…</a:t>
            </a:r>
            <a:br>
              <a:rPr lang="fr-BE" sz="1000" i="1" kern="1200" dirty="0">
                <a:latin typeface="Arial" charset="0"/>
                <a:ea typeface="ＭＳ Ｐゴシック" charset="0"/>
              </a:rPr>
            </a:br>
            <a:r>
              <a:rPr lang="fr-BE" sz="1000" i="1" kern="1200" dirty="0" smtClean="0">
                <a:latin typeface="Arial" charset="0"/>
                <a:ea typeface="ＭＳ Ｐゴシック" charset="0"/>
              </a:rPr>
              <a:t>4. … </a:t>
            </a:r>
            <a:r>
              <a:rPr lang="fr-BE" sz="1000" i="1" kern="1200" dirty="0">
                <a:latin typeface="Arial" charset="0"/>
                <a:ea typeface="ＭＳ Ｐゴシック" charset="0"/>
              </a:rPr>
              <a:t>car ELLE te donnerait un AVANTAGE </a:t>
            </a:r>
            <a:r>
              <a:rPr lang="fr-BE" sz="1000" i="1" kern="1200" dirty="0" smtClean="0">
                <a:latin typeface="Arial" charset="0"/>
                <a:ea typeface="ＭＳ Ｐゴシック" charset="0"/>
              </a:rPr>
              <a:t>DÉLOYAL</a:t>
            </a:r>
            <a:r>
              <a:rPr lang="fr-BE" sz="1200" i="1" kern="1200" dirty="0" smtClean="0">
                <a:latin typeface="Arial" charset="0"/>
                <a:ea typeface="ＭＳ Ｐゴシック" charset="0"/>
              </a:rPr>
              <a:t>.</a:t>
            </a:r>
            <a:r>
              <a:rPr lang="fr-BE" sz="1200" kern="1200" dirty="0">
                <a:solidFill>
                  <a:srgbClr val="000000"/>
                </a:solidFill>
                <a:latin typeface="Arial" charset="0"/>
                <a:ea typeface="ＭＳ Ｐゴシック" charset="0"/>
              </a:rPr>
              <a:t/>
            </a:r>
            <a:br>
              <a:rPr lang="fr-BE" sz="1200" kern="1200" dirty="0">
                <a:solidFill>
                  <a:srgbClr val="000000"/>
                </a:solidFill>
                <a:latin typeface="Arial" charset="0"/>
                <a:ea typeface="ＭＳ Ｐゴシック" charset="0"/>
              </a:rPr>
            </a:br>
            <a:endParaRPr lang="fr-FR"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9552" y="1556791"/>
            <a:ext cx="8136904" cy="5207619"/>
          </a:xfrm>
        </p:spPr>
      </p:pic>
    </p:spTree>
    <p:extLst>
      <p:ext uri="{BB962C8B-B14F-4D97-AF65-F5344CB8AC3E}">
        <p14:creationId xmlns:p14="http://schemas.microsoft.com/office/powerpoint/2010/main" val="111772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dirty="0" smtClean="0"/>
              <a:t>Favoriser une double approche</a:t>
            </a:r>
            <a:endParaRPr lang="fr-FR" b="1" dirty="0"/>
          </a:p>
        </p:txBody>
      </p:sp>
      <p:sp>
        <p:nvSpPr>
          <p:cNvPr id="3" name="Content Placeholder 2"/>
          <p:cNvSpPr>
            <a:spLocks noGrp="1"/>
          </p:cNvSpPr>
          <p:nvPr>
            <p:ph idx="1"/>
          </p:nvPr>
        </p:nvSpPr>
        <p:spPr>
          <a:xfrm>
            <a:off x="431800" y="1556792"/>
            <a:ext cx="7772400" cy="4356646"/>
          </a:xfrm>
        </p:spPr>
        <p:txBody>
          <a:bodyPr/>
          <a:lstStyle/>
          <a:p>
            <a:pPr algn="l" rtl="0">
              <a:buFont typeface="Arial" panose="020B0604020202020204" pitchFamily="34" charset="0"/>
              <a:buChar char="•"/>
            </a:pPr>
            <a:r>
              <a:rPr lang="fr-FR" sz="1600" b="0" i="0" u="none" baseline="0" dirty="0"/>
              <a:t>Conformément à la politique des Nations Unies, l'adoption d'une </a:t>
            </a:r>
            <a:r>
              <a:rPr lang="fr-FR" sz="1600" b="0" i="0" u="none" baseline="0" dirty="0" smtClean="0"/>
              <a:t>double approche est recommandée</a:t>
            </a:r>
            <a:r>
              <a:rPr lang="fr-FR" sz="1600" b="0" i="0" u="none" dirty="0" smtClean="0"/>
              <a:t> : </a:t>
            </a:r>
          </a:p>
          <a:p>
            <a:pPr marL="800100" lvl="1" indent="-342900">
              <a:buAutoNum type="arabicPeriod"/>
            </a:pPr>
            <a:r>
              <a:rPr lang="fr-FR" sz="1600" dirty="0" smtClean="0"/>
              <a:t>Mettre l’accent directement sur </a:t>
            </a:r>
            <a:r>
              <a:rPr lang="fr-FR" sz="1600" b="0" i="0" u="none" baseline="0" dirty="0" smtClean="0"/>
              <a:t>l'égalité </a:t>
            </a:r>
            <a:r>
              <a:rPr lang="fr-FR" sz="1600" b="0" i="0" u="none" baseline="0" dirty="0"/>
              <a:t>des sexes, les droits de la femme et l'autonomisation des femmes </a:t>
            </a:r>
            <a:r>
              <a:rPr lang="fr-FR" sz="1600" b="0" i="1" u="none" baseline="0" dirty="0"/>
              <a:t>ainsi que</a:t>
            </a:r>
            <a:r>
              <a:rPr lang="fr-FR" sz="1600" b="0" i="0" u="none" baseline="0" dirty="0"/>
              <a:t> </a:t>
            </a:r>
            <a:endParaRPr lang="fr-FR" sz="1600" b="0" i="0" u="none" baseline="0" dirty="0" smtClean="0"/>
          </a:p>
          <a:p>
            <a:pPr marL="800100" lvl="1" indent="-342900">
              <a:buAutoNum type="arabicPeriod"/>
            </a:pPr>
            <a:r>
              <a:rPr lang="fr-FR" sz="1600" dirty="0" smtClean="0"/>
              <a:t>Proposer une </a:t>
            </a:r>
            <a:r>
              <a:rPr lang="fr-FR" sz="1600" b="0" i="0" u="none" baseline="0" dirty="0" smtClean="0"/>
              <a:t>intégration transversale du </a:t>
            </a:r>
            <a:r>
              <a:rPr lang="fr-FR" sz="1600" b="0" i="0" u="none" baseline="0" dirty="0"/>
              <a:t>genre.</a:t>
            </a:r>
          </a:p>
          <a:p>
            <a:pPr algn="l" rtl="0">
              <a:buFont typeface="Arial" panose="020B0604020202020204" pitchFamily="34" charset="0"/>
              <a:buChar char="•"/>
            </a:pPr>
            <a:r>
              <a:rPr lang="fr-FR" sz="1600" b="0" i="0" u="none" baseline="0" dirty="0"/>
              <a:t>Au cours de la phase de planification stratégique, il faut donc : avoir des </a:t>
            </a:r>
            <a:r>
              <a:rPr lang="fr-FR" sz="1600" b="0" i="0" u="none" baseline="0" dirty="0" smtClean="0"/>
              <a:t>effets/produits/</a:t>
            </a:r>
            <a:r>
              <a:rPr lang="fr-FR" sz="1600" b="0" i="0" u="none" dirty="0" smtClean="0"/>
              <a:t> </a:t>
            </a:r>
            <a:r>
              <a:rPr lang="fr-FR" sz="1600" dirty="0" smtClean="0"/>
              <a:t>cibles/indicateurs </a:t>
            </a:r>
            <a:r>
              <a:rPr lang="fr-FR" sz="1600" b="0" i="0" u="none" baseline="0" dirty="0" smtClean="0"/>
              <a:t>entièrement conçus pour </a:t>
            </a:r>
            <a:r>
              <a:rPr lang="fr-FR" sz="1600" b="0" i="0" u="none" baseline="0" dirty="0"/>
              <a:t>combattre l'inégalité entre les sexes et la discrimination basée sur le </a:t>
            </a:r>
            <a:r>
              <a:rPr lang="fr-FR" sz="1600" b="0" i="0" u="none" baseline="0" dirty="0" smtClean="0"/>
              <a:t>genre; </a:t>
            </a:r>
            <a:r>
              <a:rPr lang="fr-FR" sz="1600" b="0" i="0" u="none" baseline="0" dirty="0"/>
              <a:t>et inclure </a:t>
            </a:r>
            <a:r>
              <a:rPr lang="fr-FR" sz="1600" b="0" i="0" u="none" baseline="0" dirty="0" smtClean="0"/>
              <a:t>ces même préoccupations dans </a:t>
            </a:r>
            <a:r>
              <a:rPr lang="fr-FR" sz="1600" b="0" i="0" u="none" baseline="0" dirty="0"/>
              <a:t>les autres effets/extrants/actions, </a:t>
            </a:r>
            <a:r>
              <a:rPr lang="fr-FR" sz="1600" b="0" i="0" u="none" baseline="0" dirty="0" smtClean="0"/>
              <a:t>notamment </a:t>
            </a:r>
            <a:r>
              <a:rPr lang="fr-FR" sz="1600" b="0" i="0" u="none" baseline="0" dirty="0"/>
              <a:t>en choisissant des indicateurs spécifiques et en ventilant toutes les données. </a:t>
            </a:r>
          </a:p>
          <a:p>
            <a:pPr algn="l" rtl="0">
              <a:buFont typeface="Arial" panose="020B0604020202020204" pitchFamily="34" charset="0"/>
              <a:buChar char="•"/>
            </a:pPr>
            <a:r>
              <a:rPr lang="fr-FR" sz="1600" b="0" i="0" u="none" baseline="0" dirty="0"/>
              <a:t>Certains PNUAD comprendront des effets axés sur l'égalité des sexes, d'autres pas – mais tous doivent tenir compte des priorités en matière d'égalité des sexes identifiées au cours de l'analyse au niveau des </a:t>
            </a:r>
            <a:r>
              <a:rPr lang="fr-FR" sz="1600" b="0" i="0" u="none" baseline="0" dirty="0" smtClean="0"/>
              <a:t>produits.  </a:t>
            </a:r>
            <a:endParaRPr lang="fr-FR" sz="1600" b="0" i="0" u="none" baseline="0" dirty="0"/>
          </a:p>
          <a:p>
            <a:pPr algn="l" rtl="0">
              <a:buFont typeface="Arial" panose="020B0604020202020204" pitchFamily="34" charset="0"/>
              <a:buChar char="•"/>
            </a:pPr>
            <a:r>
              <a:rPr lang="fr-FR" sz="1600" b="0" i="0" u="none" baseline="0" dirty="0"/>
              <a:t>Néanmoins, l'établissement des priorités au départ de l'analyse est souvent imparfait, avec pour conséquence que les PNUAD n'intègrent pas toujours suffisamment les questions de genre.</a:t>
            </a:r>
            <a:endParaRPr lang="fr-FR" dirty="0"/>
          </a:p>
        </p:txBody>
      </p:sp>
    </p:spTree>
    <p:extLst>
      <p:ext uri="{BB962C8B-B14F-4D97-AF65-F5344CB8AC3E}">
        <p14:creationId xmlns:p14="http://schemas.microsoft.com/office/powerpoint/2010/main" val="2127490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L'approche </a:t>
            </a:r>
            <a:r>
              <a:rPr lang="fr-FR" b="1" i="0" u="none" baseline="0" dirty="0" smtClean="0"/>
              <a:t>double– </a:t>
            </a:r>
            <a:r>
              <a:rPr lang="fr-FR" b="1" i="0" u="none" baseline="0" dirty="0"/>
              <a:t>effets/extrants</a:t>
            </a:r>
            <a:endParaRPr lang="fr-FR" b="1" dirty="0"/>
          </a:p>
        </p:txBody>
      </p:sp>
      <p:sp>
        <p:nvSpPr>
          <p:cNvPr id="3" name="Content Placeholder 2"/>
          <p:cNvSpPr>
            <a:spLocks noGrp="1"/>
          </p:cNvSpPr>
          <p:nvPr>
            <p:ph idx="1"/>
          </p:nvPr>
        </p:nvSpPr>
        <p:spPr/>
        <p:txBody>
          <a:bodyPr/>
          <a:lstStyle/>
          <a:p>
            <a:endParaRPr lang="fr-FR" dirty="0"/>
          </a:p>
        </p:txBody>
      </p:sp>
      <p:graphicFrame>
        <p:nvGraphicFramePr>
          <p:cNvPr id="4" name="Content Placeholder 3"/>
          <p:cNvGraphicFramePr>
            <a:graphicFrameLocks/>
          </p:cNvGraphicFramePr>
          <p:nvPr>
            <p:extLst>
              <p:ext uri="{D42A27DB-BD31-4B8C-83A1-F6EECF244321}">
                <p14:modId xmlns:p14="http://schemas.microsoft.com/office/powerpoint/2010/main" val="3197883517"/>
              </p:ext>
            </p:extLst>
          </p:nvPr>
        </p:nvGraphicFramePr>
        <p:xfrm>
          <a:off x="467544" y="1484785"/>
          <a:ext cx="784887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7047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Exemple – le Yémen</a:t>
            </a:r>
            <a:endParaRPr lang="fr-FR"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4629181"/>
              </p:ext>
            </p:extLst>
          </p:nvPr>
        </p:nvGraphicFramePr>
        <p:xfrm>
          <a:off x="395536" y="1412776"/>
          <a:ext cx="8496944" cy="4740699"/>
        </p:xfrm>
        <a:graphic>
          <a:graphicData uri="http://schemas.openxmlformats.org/drawingml/2006/table">
            <a:tbl>
              <a:tblPr firstRow="1" firstCol="1" bandRow="1">
                <a:tableStyleId>{5940675A-B579-460E-94D1-54222C63F5DA}</a:tableStyleId>
              </a:tblPr>
              <a:tblGrid>
                <a:gridCol w="2404174"/>
                <a:gridCol w="3622729"/>
                <a:gridCol w="2470041"/>
              </a:tblGrid>
              <a:tr h="293181">
                <a:tc gridSpan="3">
                  <a:txBody>
                    <a:bodyPr/>
                    <a:lstStyle/>
                    <a:p>
                      <a:pPr marL="0" marR="0" algn="l" rtl="0">
                        <a:spcBef>
                          <a:spcPts val="0"/>
                        </a:spcBef>
                        <a:spcAft>
                          <a:spcPts val="0"/>
                        </a:spcAft>
                      </a:pPr>
                      <a:r>
                        <a:rPr lang="fr-FR" sz="800" b="0" i="0" u="none" baseline="0" dirty="0">
                          <a:effectLst/>
                        </a:rPr>
                        <a:t>Priorité nationale/Objectif(s) : La promotion de l'égalité des sexes en vue de contribuer au développement et d'assurer l'autonomisation des femmes de sorte que celles-ci participent activement, et sur un pied d'égalité, au développement du pays </a:t>
                      </a:r>
                      <a:endParaRPr lang="fr-FR" sz="800" dirty="0">
                        <a:effectLst/>
                        <a:latin typeface="Calibri"/>
                        <a:ea typeface="Calibri"/>
                        <a:cs typeface="Times New Roman"/>
                      </a:endParaRPr>
                    </a:p>
                  </a:txBody>
                  <a:tcPr marL="40917" marR="40917" marT="0" marB="0"/>
                </a:tc>
                <a:tc hMerge="1">
                  <a:txBody>
                    <a:bodyPr/>
                    <a:lstStyle/>
                    <a:p>
                      <a:endParaRPr lang="fr-FR"/>
                    </a:p>
                  </a:txBody>
                  <a:tcPr/>
                </a:tc>
                <a:tc hMerge="1">
                  <a:txBody>
                    <a:bodyPr/>
                    <a:lstStyle/>
                    <a:p>
                      <a:endParaRPr lang="fr-FR"/>
                    </a:p>
                  </a:txBody>
                  <a:tcPr/>
                </a:tc>
              </a:tr>
              <a:tr h="237153">
                <a:tc gridSpan="3">
                  <a:txBody>
                    <a:bodyPr/>
                    <a:lstStyle/>
                    <a:p>
                      <a:pPr marL="0" marR="0" algn="l" rtl="0">
                        <a:spcBef>
                          <a:spcPts val="0"/>
                        </a:spcBef>
                        <a:spcAft>
                          <a:spcPts val="0"/>
                        </a:spcAft>
                      </a:pPr>
                      <a:r>
                        <a:rPr lang="fr-FR" sz="800" b="0" i="0" u="none" baseline="0" dirty="0">
                          <a:effectLst/>
                        </a:rPr>
                        <a:t>Effet du </a:t>
                      </a:r>
                      <a:r>
                        <a:rPr lang="fr-FR" sz="800" b="0" i="0" u="none" baseline="0" dirty="0" err="1">
                          <a:effectLst/>
                        </a:rPr>
                        <a:t>PNUAD</a:t>
                      </a:r>
                      <a:r>
                        <a:rPr lang="fr-FR" sz="800" b="0" i="0" u="none" baseline="0" dirty="0">
                          <a:effectLst/>
                        </a:rPr>
                        <a:t> : Renforcement des capacités institutionnelles et humaines pour promouvoir l'égalité des sexes et assurer l'autonomisation des femmes dans les sphères sociale, politique, économique et juridique. </a:t>
                      </a:r>
                      <a:endParaRPr lang="fr-FR" sz="800" dirty="0">
                        <a:effectLst/>
                        <a:latin typeface="Calibri"/>
                        <a:ea typeface="Calibri"/>
                        <a:cs typeface="Times New Roman"/>
                      </a:endParaRPr>
                    </a:p>
                  </a:txBody>
                  <a:tcPr marL="40917" marR="40917" marT="0" marB="0"/>
                </a:tc>
                <a:tc hMerge="1">
                  <a:txBody>
                    <a:bodyPr/>
                    <a:lstStyle/>
                    <a:p>
                      <a:endParaRPr lang="fr-FR"/>
                    </a:p>
                  </a:txBody>
                  <a:tcPr/>
                </a:tc>
                <a:tc hMerge="1">
                  <a:txBody>
                    <a:bodyPr/>
                    <a:lstStyle/>
                    <a:p>
                      <a:endParaRPr lang="fr-FR"/>
                    </a:p>
                  </a:txBody>
                  <a:tcPr/>
                </a:tc>
              </a:tr>
              <a:tr h="237153">
                <a:tc>
                  <a:txBody>
                    <a:bodyPr/>
                    <a:lstStyle/>
                    <a:p>
                      <a:pPr marL="0" marR="0" algn="l" rtl="0">
                        <a:spcBef>
                          <a:spcPts val="0"/>
                        </a:spcBef>
                        <a:spcAft>
                          <a:spcPts val="0"/>
                        </a:spcAft>
                      </a:pPr>
                      <a:r>
                        <a:rPr lang="fr-FR" sz="800" b="0" i="0" u="none" baseline="0" dirty="0">
                          <a:effectLst/>
                        </a:rPr>
                        <a:t>Effets du programme de pays</a:t>
                      </a:r>
                      <a:r>
                        <a:rPr lang="fr-FR" sz="800" dirty="0">
                          <a:effectLst/>
                        </a:rPr>
                        <a:t/>
                      </a:r>
                      <a:br>
                        <a:rPr lang="fr-FR" sz="800" dirty="0">
                          <a:effectLst/>
                        </a:rPr>
                      </a:br>
                      <a:r>
                        <a:rPr lang="fr-FR" sz="800" b="0" i="0" u="none" baseline="0" dirty="0">
                          <a:effectLst/>
                        </a:rPr>
                        <a:t>  </a:t>
                      </a:r>
                      <a:endParaRPr lang="fr-FR" sz="800" dirty="0">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smtClean="0">
                          <a:solidFill>
                            <a:schemeClr val="tx1"/>
                          </a:solidFill>
                          <a:effectLst/>
                        </a:rPr>
                        <a:t>Produits </a:t>
                      </a:r>
                      <a:r>
                        <a:rPr lang="fr-FR" sz="800" b="0" i="0" u="none" baseline="0" dirty="0" smtClean="0">
                          <a:effectLst/>
                        </a:rPr>
                        <a:t>du </a:t>
                      </a:r>
                      <a:r>
                        <a:rPr lang="fr-FR" sz="800" b="0" i="0" u="none" baseline="0" dirty="0">
                          <a:effectLst/>
                        </a:rPr>
                        <a:t>programme de </a:t>
                      </a:r>
                      <a:r>
                        <a:rPr lang="fr-FR" sz="800" b="0" i="0" u="none" baseline="0" dirty="0" smtClean="0">
                          <a:effectLst/>
                        </a:rPr>
                        <a:t>pays</a:t>
                      </a:r>
                      <a:endParaRPr lang="fr-FR" sz="800" dirty="0">
                        <a:solidFill>
                          <a:srgbClr val="FF0000"/>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Indicateurs </a:t>
                      </a:r>
                      <a:endParaRPr lang="fr-FR" sz="800">
                        <a:effectLst/>
                        <a:latin typeface="Calibri"/>
                        <a:ea typeface="Calibri"/>
                        <a:cs typeface="Times New Roman"/>
                      </a:endParaRPr>
                    </a:p>
                  </a:txBody>
                  <a:tcPr marL="40917" marR="40917" marT="0" marB="0"/>
                </a:tc>
              </a:tr>
              <a:tr h="474307">
                <a:tc>
                  <a:txBody>
                    <a:bodyPr/>
                    <a:lstStyle/>
                    <a:p>
                      <a:pPr marL="0" marR="0" algn="l" rtl="0">
                        <a:spcBef>
                          <a:spcPts val="0"/>
                        </a:spcBef>
                        <a:spcAft>
                          <a:spcPts val="0"/>
                        </a:spcAft>
                      </a:pPr>
                      <a:r>
                        <a:rPr lang="fr-FR" sz="800" b="0" i="0" u="none" baseline="0" dirty="0">
                          <a:effectLst/>
                        </a:rPr>
                        <a:t>2.1 </a:t>
                      </a:r>
                      <a:r>
                        <a:rPr lang="fr-FR" sz="800" b="0" i="0" u="none" baseline="0" dirty="0" smtClean="0">
                          <a:effectLst/>
                        </a:rPr>
                        <a:t>Le cadre </a:t>
                      </a:r>
                      <a:r>
                        <a:rPr lang="fr-FR" sz="800" b="0" i="0" u="none" baseline="0" dirty="0">
                          <a:effectLst/>
                        </a:rPr>
                        <a:t>institutionnel qui garantit aux femmes et aux filles la jouissance de droits égaux à ceux des hommes </a:t>
                      </a:r>
                      <a:r>
                        <a:rPr lang="fr-FR" sz="800" b="0" i="0" u="none" baseline="0" dirty="0" smtClean="0">
                          <a:solidFill>
                            <a:schemeClr val="tx1"/>
                          </a:solidFill>
                          <a:effectLst/>
                        </a:rPr>
                        <a:t>est amélioré</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2.1.1 Modification des lois nationales conformément aux dispositions de la CEDEF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Nombre d'articles qui violent les dispositions de la CEDEF </a:t>
                      </a:r>
                      <a:endParaRPr lang="fr-FR" sz="800">
                        <a:effectLst/>
                        <a:latin typeface="Calibri"/>
                        <a:ea typeface="Calibri"/>
                        <a:cs typeface="Times New Roman"/>
                      </a:endParaRPr>
                    </a:p>
                  </a:txBody>
                  <a:tcPr marL="40917" marR="40917" marT="0" marB="0"/>
                </a:tc>
              </a:tr>
              <a:tr h="355730">
                <a:tc>
                  <a:txBody>
                    <a:bodyPr/>
                    <a:lstStyle/>
                    <a:p>
                      <a:endParaRPr lang="fr-FR" sz="800" dirty="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2.1.2 Amélioration de l'accès des femmes aux systèmes judiciaires traditionnel et officiel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1. Nombre de </a:t>
                      </a:r>
                      <a:r>
                        <a:rPr lang="fr-FR" sz="800" b="0" i="0" u="none" baseline="0" dirty="0" err="1">
                          <a:solidFill>
                            <a:schemeClr val="tx1"/>
                          </a:solidFill>
                          <a:effectLst/>
                        </a:rPr>
                        <a:t>magistrates</a:t>
                      </a:r>
                      <a:r>
                        <a:rPr lang="fr-FR" sz="800" b="0" i="0" u="none" baseline="0" dirty="0">
                          <a:solidFill>
                            <a:schemeClr val="tx1"/>
                          </a:solidFill>
                          <a:effectLst/>
                        </a:rPr>
                        <a:t> 2. Nombre de tribunaux disposant de services d'assistance destinés aux femmes </a:t>
                      </a:r>
                      <a:endParaRPr lang="fr-FR" sz="800" dirty="0">
                        <a:solidFill>
                          <a:schemeClr val="tx1"/>
                        </a:solidFill>
                        <a:effectLst/>
                        <a:latin typeface="Calibri"/>
                        <a:ea typeface="Calibri"/>
                        <a:cs typeface="Times New Roman"/>
                      </a:endParaRPr>
                    </a:p>
                  </a:txBody>
                  <a:tcPr marL="40917" marR="40917" marT="0" marB="0"/>
                </a:tc>
              </a:tr>
              <a:tr h="355730">
                <a:tc>
                  <a:txBody>
                    <a:bodyPr/>
                    <a:lstStyle/>
                    <a:p>
                      <a:endParaRPr lang="fr-FR" sz="80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2.1.3 Renforcement du suivi de l'intégration du genre et développement des indicateurs de l'égalité des sexes dans tous les programmes des Nations Unies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sans objet </a:t>
                      </a:r>
                      <a:endParaRPr lang="fr-FR" sz="800" dirty="0">
                        <a:solidFill>
                          <a:schemeClr val="tx1"/>
                        </a:solidFill>
                        <a:effectLst/>
                        <a:latin typeface="Calibri"/>
                        <a:ea typeface="Calibri"/>
                        <a:cs typeface="Times New Roman"/>
                      </a:endParaRPr>
                    </a:p>
                  </a:txBody>
                  <a:tcPr marL="40917" marR="40917" marT="0" marB="0"/>
                </a:tc>
              </a:tr>
              <a:tr h="592884">
                <a:tc>
                  <a:txBody>
                    <a:bodyPr/>
                    <a:lstStyle/>
                    <a:p>
                      <a:endParaRPr lang="fr-FR" sz="800" dirty="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2.1.4 Renforcement de la représentation et de la participation actives des femmes à la prise de décisions dans les secteurs politique et social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Nombre d'électrices Nombre de candidates aux élections Nombre de femmes siégeant au Parlement, dans les assemblées locales et au conseil de la choura </a:t>
                      </a:r>
                      <a:endParaRPr lang="fr-FR" sz="800">
                        <a:effectLst/>
                        <a:latin typeface="Calibri"/>
                        <a:ea typeface="Calibri"/>
                        <a:cs typeface="Times New Roman"/>
                      </a:endParaRPr>
                    </a:p>
                  </a:txBody>
                  <a:tcPr marL="40917" marR="40917" marT="0" marB="0"/>
                </a:tc>
              </a:tr>
              <a:tr h="237153">
                <a:tc>
                  <a:txBody>
                    <a:bodyPr/>
                    <a:lstStyle/>
                    <a:p>
                      <a:endParaRPr lang="fr-FR" sz="80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2.1.5 Renforcement des mesures prises aux niveaux national et communautaire pour éliminer la violence envers les femmes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Nombre d'auteurs de violences traduits en justice et tenus pour responsables </a:t>
                      </a:r>
                      <a:endParaRPr lang="fr-FR" sz="800">
                        <a:effectLst/>
                        <a:latin typeface="Calibri"/>
                        <a:ea typeface="Calibri"/>
                        <a:cs typeface="Times New Roman"/>
                      </a:endParaRPr>
                    </a:p>
                  </a:txBody>
                  <a:tcPr marL="40917" marR="40917" marT="0" marB="0"/>
                </a:tc>
              </a:tr>
              <a:tr h="355730">
                <a:tc>
                  <a:txBody>
                    <a:bodyPr/>
                    <a:lstStyle/>
                    <a:p>
                      <a:endParaRPr lang="fr-FR" sz="80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2.1.6 Renforcement du soutien national et local à l'autonomisation et aux droits des femmes, dont leurs droits en matière de procréation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sans objet </a:t>
                      </a:r>
                      <a:endParaRPr lang="fr-FR" sz="800">
                        <a:effectLst/>
                        <a:latin typeface="Calibri"/>
                        <a:ea typeface="Calibri"/>
                        <a:cs typeface="Times New Roman"/>
                      </a:endParaRPr>
                    </a:p>
                  </a:txBody>
                  <a:tcPr marL="40917" marR="40917" marT="0" marB="0"/>
                </a:tc>
              </a:tr>
              <a:tr h="355730">
                <a:tc>
                  <a:txBody>
                    <a:bodyPr/>
                    <a:lstStyle/>
                    <a:p>
                      <a:pPr marL="0" marR="0" algn="l" rtl="0">
                        <a:spcBef>
                          <a:spcPts val="0"/>
                        </a:spcBef>
                        <a:spcAft>
                          <a:spcPts val="0"/>
                        </a:spcAft>
                      </a:pPr>
                      <a:r>
                        <a:rPr lang="fr-FR" sz="800" b="0" i="0" u="none" baseline="0" dirty="0">
                          <a:effectLst/>
                        </a:rPr>
                        <a:t>2.2 L'affectation des ressources financières publiques reflète </a:t>
                      </a:r>
                      <a:r>
                        <a:rPr lang="fr-FR" sz="800" b="0" i="0" u="none" baseline="0" dirty="0" smtClean="0">
                          <a:effectLst/>
                        </a:rPr>
                        <a:t>les </a:t>
                      </a:r>
                      <a:r>
                        <a:rPr lang="fr-FR" sz="800" b="0" i="0" u="none" baseline="0" dirty="0">
                          <a:effectLst/>
                        </a:rPr>
                        <a:t>préoccupations relatives au genre </a:t>
                      </a:r>
                      <a:endParaRPr lang="fr-FR" sz="800" dirty="0">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2.2.1 Développement des capacités des ministères de tutelle à appliquer, évaluer et suivre des budgets tenant compte des différences entre les sexes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a:effectLst/>
                        </a:rPr>
                        <a:t>Nombre de ministères qui ont recours à la budgétisation tenant compte des différences entre les sexes </a:t>
                      </a:r>
                      <a:endParaRPr lang="fr-FR" sz="800">
                        <a:effectLst/>
                        <a:latin typeface="Calibri"/>
                        <a:ea typeface="Calibri"/>
                        <a:cs typeface="Times New Roman"/>
                      </a:endParaRPr>
                    </a:p>
                  </a:txBody>
                  <a:tcPr marL="40917" marR="40917" marT="0" marB="0"/>
                </a:tc>
              </a:tr>
              <a:tr h="355730">
                <a:tc>
                  <a:txBody>
                    <a:bodyPr/>
                    <a:lstStyle/>
                    <a:p>
                      <a:endParaRPr lang="fr-FR" sz="80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2.2.2 Renforcement de la capacité des organisations féminines à suivre la budgétisation tenant compte de la problématique hommes-femmes dans le cadre des activités de développement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effectLst/>
                        </a:rPr>
                        <a:t>Nombre d'</a:t>
                      </a:r>
                      <a:r>
                        <a:rPr lang="fr-FR" sz="800" b="0" i="0" u="none" baseline="0" dirty="0" err="1">
                          <a:effectLst/>
                        </a:rPr>
                        <a:t>OSC</a:t>
                      </a:r>
                      <a:r>
                        <a:rPr lang="fr-FR" sz="800" b="0" i="0" u="none" baseline="0" dirty="0">
                          <a:effectLst/>
                        </a:rPr>
                        <a:t>/d'organisations féminines capables de suivre la budgétisation tenant compte de la problématique hommes-femmes </a:t>
                      </a:r>
                      <a:endParaRPr lang="fr-FR" sz="800" dirty="0">
                        <a:effectLst/>
                        <a:latin typeface="Calibri"/>
                        <a:ea typeface="Calibri"/>
                        <a:cs typeface="Times New Roman"/>
                      </a:endParaRPr>
                    </a:p>
                  </a:txBody>
                  <a:tcPr marL="40917" marR="40917" marT="0" marB="0"/>
                </a:tc>
              </a:tr>
              <a:tr h="474307">
                <a:tc>
                  <a:txBody>
                    <a:bodyPr/>
                    <a:lstStyle/>
                    <a:p>
                      <a:pPr marL="0" marR="0" algn="l" rtl="0">
                        <a:spcBef>
                          <a:spcPts val="0"/>
                        </a:spcBef>
                        <a:spcAft>
                          <a:spcPts val="0"/>
                        </a:spcAft>
                      </a:pPr>
                      <a:r>
                        <a:rPr lang="fr-FR" sz="800" b="0" i="0" u="none" baseline="0" dirty="0">
                          <a:effectLst/>
                        </a:rPr>
                        <a:t>2.3 </a:t>
                      </a:r>
                      <a:r>
                        <a:rPr lang="fr-FR" sz="800" b="0" i="0" u="none" baseline="0" dirty="0" smtClean="0">
                          <a:effectLst/>
                        </a:rPr>
                        <a:t>Les mentalités </a:t>
                      </a:r>
                      <a:r>
                        <a:rPr lang="fr-FR" sz="800" b="0" i="0" u="none" baseline="0" dirty="0">
                          <a:effectLst/>
                        </a:rPr>
                        <a:t>et des attitudes sociales quant au statut et aux rôles des femmes et des hommes </a:t>
                      </a:r>
                      <a:r>
                        <a:rPr lang="fr-FR" sz="800" b="0" i="0" u="none" baseline="0" dirty="0" smtClean="0">
                          <a:solidFill>
                            <a:srgbClr val="FF0000"/>
                          </a:solidFill>
                          <a:effectLst/>
                        </a:rPr>
                        <a:t>sont améliorées</a:t>
                      </a:r>
                      <a:endParaRPr lang="fr-FR" sz="800" dirty="0">
                        <a:solidFill>
                          <a:srgbClr val="FF0000"/>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2.3.1 Mobilisation des </a:t>
                      </a:r>
                      <a:r>
                        <a:rPr lang="fr-FR" sz="800" b="0" i="0" u="none" baseline="0" dirty="0" err="1">
                          <a:solidFill>
                            <a:schemeClr val="tx1"/>
                          </a:solidFill>
                          <a:effectLst/>
                        </a:rPr>
                        <a:t>médias</a:t>
                      </a:r>
                      <a:r>
                        <a:rPr lang="fr-FR" sz="800" b="0" i="0" u="none" baseline="0" dirty="0">
                          <a:solidFill>
                            <a:schemeClr val="tx1"/>
                          </a:solidFill>
                          <a:effectLst/>
                        </a:rPr>
                        <a:t>, des jeunes et des réseaux d'</a:t>
                      </a:r>
                      <a:r>
                        <a:rPr lang="fr-FR" sz="800" b="0" i="0" u="none" baseline="0" dirty="0" err="1">
                          <a:solidFill>
                            <a:schemeClr val="tx1"/>
                          </a:solidFill>
                          <a:effectLst/>
                        </a:rPr>
                        <a:t>OSC</a:t>
                      </a:r>
                      <a:r>
                        <a:rPr lang="fr-FR" sz="800" b="0" i="0" u="none" baseline="0" dirty="0">
                          <a:solidFill>
                            <a:schemeClr val="tx1"/>
                          </a:solidFill>
                          <a:effectLst/>
                        </a:rPr>
                        <a:t> afin de modifier la perception des rôles assignés à chacun des sexes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effectLst/>
                        </a:rPr>
                        <a:t>Nombre de programmes de radio/TV consacrés à des questions de genre Pourcentage d'adolescentes de 15 à 19 ans qui se marient </a:t>
                      </a:r>
                      <a:endParaRPr lang="fr-FR" sz="800" dirty="0">
                        <a:effectLst/>
                        <a:latin typeface="Calibri"/>
                        <a:ea typeface="Calibri"/>
                        <a:cs typeface="Times New Roman"/>
                      </a:endParaRPr>
                    </a:p>
                  </a:txBody>
                  <a:tcPr marL="40917" marR="40917" marT="0" marB="0"/>
                </a:tc>
              </a:tr>
              <a:tr h="355730">
                <a:tc>
                  <a:txBody>
                    <a:bodyPr/>
                    <a:lstStyle/>
                    <a:p>
                      <a:endParaRPr lang="fr-FR" sz="800">
                        <a:effectLst/>
                        <a:latin typeface="Calibri"/>
                      </a:endParaRPr>
                    </a:p>
                  </a:txBody>
                  <a:tcPr marL="40917" marR="40917" marT="0" marB="0"/>
                </a:tc>
                <a:tc>
                  <a:txBody>
                    <a:bodyPr/>
                    <a:lstStyle/>
                    <a:p>
                      <a:pPr marL="0" marR="0" algn="l" rtl="0">
                        <a:spcBef>
                          <a:spcPts val="0"/>
                        </a:spcBef>
                        <a:spcAft>
                          <a:spcPts val="0"/>
                        </a:spcAft>
                      </a:pPr>
                      <a:r>
                        <a:rPr lang="fr-FR" sz="800" b="0" i="0" u="none" baseline="0" dirty="0">
                          <a:solidFill>
                            <a:schemeClr val="tx1"/>
                          </a:solidFill>
                          <a:effectLst/>
                        </a:rPr>
                        <a:t>2.3.2 Engagement des leaders religieux, politiques et traditionnels et des militants à promouvoir une amélioration de la condition des femmes </a:t>
                      </a:r>
                      <a:endParaRPr lang="fr-FR" sz="800" dirty="0">
                        <a:solidFill>
                          <a:schemeClr val="tx1"/>
                        </a:solidFill>
                        <a:effectLst/>
                        <a:latin typeface="Calibri"/>
                        <a:ea typeface="Calibri"/>
                        <a:cs typeface="Times New Roman"/>
                      </a:endParaRPr>
                    </a:p>
                  </a:txBody>
                  <a:tcPr marL="40917" marR="40917" marT="0" marB="0"/>
                </a:tc>
                <a:tc>
                  <a:txBody>
                    <a:bodyPr/>
                    <a:lstStyle/>
                    <a:p>
                      <a:pPr marL="0" marR="0" algn="l" rtl="0">
                        <a:spcBef>
                          <a:spcPts val="0"/>
                        </a:spcBef>
                        <a:spcAft>
                          <a:spcPts val="0"/>
                        </a:spcAft>
                      </a:pPr>
                      <a:r>
                        <a:rPr lang="fr-FR" sz="800" b="0" i="0" u="none" baseline="0" dirty="0">
                          <a:effectLst/>
                        </a:rPr>
                        <a:t>sans objet </a:t>
                      </a:r>
                      <a:endParaRPr lang="fr-FR" sz="800" dirty="0">
                        <a:effectLst/>
                        <a:latin typeface="Calibri"/>
                        <a:ea typeface="Calibri"/>
                        <a:cs typeface="Times New Roman"/>
                      </a:endParaRPr>
                    </a:p>
                  </a:txBody>
                  <a:tcPr marL="40917" marR="40917" marT="0" marB="0"/>
                </a:tc>
              </a:tr>
            </a:tbl>
          </a:graphicData>
        </a:graphic>
      </p:graphicFrame>
    </p:spTree>
    <p:extLst>
      <p:ext uri="{BB962C8B-B14F-4D97-AF65-F5344CB8AC3E}">
        <p14:creationId xmlns:p14="http://schemas.microsoft.com/office/powerpoint/2010/main" val="2779672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Exemple – Chine</a:t>
            </a:r>
            <a:endParaRPr lang="fr-FR" b="1" dirty="0"/>
          </a:p>
        </p:txBody>
      </p:sp>
      <p:sp>
        <p:nvSpPr>
          <p:cNvPr id="3" name="Content Placeholder 2"/>
          <p:cNvSpPr>
            <a:spLocks noGrp="1"/>
          </p:cNvSpPr>
          <p:nvPr>
            <p:ph idx="1"/>
          </p:nvPr>
        </p:nvSpPr>
        <p:spPr>
          <a:xfrm>
            <a:off x="467544" y="1412776"/>
            <a:ext cx="7772400" cy="4114800"/>
          </a:xfrm>
        </p:spPr>
        <p:txBody>
          <a:bodyPr/>
          <a:lstStyle/>
          <a:p>
            <a:pPr algn="l" rtl="0"/>
            <a:r>
              <a:rPr lang="fr-FR" sz="1700" b="0" i="0" u="none" baseline="0" dirty="0"/>
              <a:t>Effet en matière d'égalité des </a:t>
            </a:r>
            <a:r>
              <a:rPr lang="fr-FR" sz="1700" b="0" i="0" u="none" baseline="0" dirty="0" smtClean="0"/>
              <a:t>sexes: Le </a:t>
            </a:r>
            <a:r>
              <a:rPr lang="fr-FR" sz="1700" b="0" i="0" u="none" baseline="0" dirty="0"/>
              <a:t>droit des femmes de vivre à l'abri de la discrimination et de la violence et leur droit à une participation politique accrue sont respectés. </a:t>
            </a:r>
            <a:endParaRPr lang="fr-FR" sz="1700" dirty="0"/>
          </a:p>
          <a:p>
            <a:pPr algn="l" rtl="0"/>
            <a:r>
              <a:rPr lang="fr-FR" sz="1700" b="0" i="0" u="none" baseline="0" dirty="0"/>
              <a:t>Extrants en matière d'égalité des sexe :</a:t>
            </a:r>
            <a:endParaRPr lang="fr-FR" sz="1700" dirty="0"/>
          </a:p>
          <a:p>
            <a:pPr lvl="0" algn="l" rtl="0">
              <a:buFont typeface="Arial" panose="020B0604020202020204" pitchFamily="34" charset="0"/>
              <a:buChar char="•"/>
            </a:pPr>
            <a:r>
              <a:rPr lang="fr-FR" sz="1700" dirty="0"/>
              <a:t>L</a:t>
            </a:r>
            <a:r>
              <a:rPr lang="fr-FR" sz="1700" b="0" i="0" u="none" baseline="0" dirty="0" smtClean="0"/>
              <a:t>es </a:t>
            </a:r>
            <a:r>
              <a:rPr lang="fr-FR" sz="1700" b="0" i="0" u="none" baseline="0" dirty="0"/>
              <a:t>capacités et </a:t>
            </a:r>
            <a:r>
              <a:rPr lang="fr-FR" sz="1700" b="0" i="0" u="none" baseline="0" dirty="0" smtClean="0"/>
              <a:t>l'engagement </a:t>
            </a:r>
            <a:r>
              <a:rPr lang="fr-FR" sz="1700" b="0" i="0" u="none" baseline="0" dirty="0"/>
              <a:t>du gouvernement et des autres parties prenantes </a:t>
            </a:r>
            <a:r>
              <a:rPr lang="fr-FR" sz="1700" b="0" i="0" u="none" baseline="0" dirty="0" smtClean="0"/>
              <a:t>sont </a:t>
            </a:r>
            <a:r>
              <a:rPr lang="fr-FR" sz="1700" b="0" i="0" u="none" baseline="0" dirty="0" smtClean="0"/>
              <a:t>renforcés </a:t>
            </a:r>
            <a:r>
              <a:rPr lang="fr-FR" sz="1700" b="0" i="0" u="none" dirty="0" smtClean="0"/>
              <a:t>pour l’</a:t>
            </a:r>
            <a:r>
              <a:rPr lang="fr-FR" sz="1700" b="0" i="0" u="none" baseline="0" dirty="0" smtClean="0"/>
              <a:t>application des politiques sur</a:t>
            </a:r>
            <a:r>
              <a:rPr lang="fr-FR" sz="1700" b="0" i="0" u="none" dirty="0" smtClean="0"/>
              <a:t> l’</a:t>
            </a:r>
            <a:r>
              <a:rPr lang="fr-FR" sz="1700" b="0" i="0" u="none" baseline="0" dirty="0" smtClean="0"/>
              <a:t>élimination de la </a:t>
            </a:r>
            <a:r>
              <a:rPr lang="fr-FR" sz="1700" b="0" i="0" u="none" baseline="0" dirty="0"/>
              <a:t>violence envers les femmes et les enfants et la traite des femmes et des </a:t>
            </a:r>
            <a:r>
              <a:rPr lang="fr-FR" sz="1700" b="0" i="0" u="none" baseline="0" dirty="0" smtClean="0"/>
              <a:t>enfants. </a:t>
            </a:r>
          </a:p>
          <a:p>
            <a:pPr lvl="0" algn="l" rtl="0">
              <a:buFont typeface="Arial" panose="020B0604020202020204" pitchFamily="34" charset="0"/>
              <a:buChar char="•"/>
            </a:pPr>
            <a:r>
              <a:rPr lang="fr-FR" sz="1700" b="0" i="0" u="none" baseline="0" dirty="0" smtClean="0"/>
              <a:t>Les</a:t>
            </a:r>
            <a:r>
              <a:rPr lang="fr-FR" sz="1700" b="0" i="0" u="none" dirty="0" smtClean="0"/>
              <a:t> </a:t>
            </a:r>
            <a:r>
              <a:rPr lang="fr-FR" sz="1700" b="0" i="0" u="none" baseline="0" dirty="0" smtClean="0"/>
              <a:t>capacités </a:t>
            </a:r>
            <a:r>
              <a:rPr lang="fr-FR" sz="1700" b="0" i="0" u="none" baseline="0" dirty="0"/>
              <a:t>du gouvernement </a:t>
            </a:r>
            <a:r>
              <a:rPr lang="fr-FR" sz="1700" b="0" i="0" u="none" baseline="0" dirty="0" smtClean="0"/>
              <a:t>sont renforcées</a:t>
            </a:r>
            <a:r>
              <a:rPr lang="fr-FR" sz="1700" b="0" i="0" u="none" dirty="0" smtClean="0"/>
              <a:t> </a:t>
            </a:r>
            <a:r>
              <a:rPr lang="fr-FR" sz="1700" dirty="0" smtClean="0"/>
              <a:t>pour</a:t>
            </a:r>
            <a:r>
              <a:rPr lang="fr-FR" sz="1700" b="0" i="0" u="none" baseline="0" dirty="0" smtClean="0"/>
              <a:t> </a:t>
            </a:r>
            <a:r>
              <a:rPr lang="fr-FR" sz="1700" b="0" i="0" u="none" baseline="0" dirty="0"/>
              <a:t>appliquer et </a:t>
            </a:r>
            <a:r>
              <a:rPr lang="fr-FR" sz="1700" b="0" i="0" u="none" baseline="0" dirty="0" smtClean="0"/>
              <a:t>promouvoir </a:t>
            </a:r>
            <a:r>
              <a:rPr lang="fr-FR" sz="1700" b="0" i="0" u="none" baseline="0" dirty="0"/>
              <a:t>les lois, politiques et règlements existants conçus pour réduire le déséquilibre du sex-ratio et lutter contre les stéréotypes sexistes négatifs et la discrimination.</a:t>
            </a:r>
            <a:endParaRPr lang="fr-FR" sz="1700" dirty="0"/>
          </a:p>
          <a:p>
            <a:pPr lvl="0" algn="l" rtl="0">
              <a:buFont typeface="Arial" panose="020B0604020202020204" pitchFamily="34" charset="0"/>
              <a:buChar char="•"/>
            </a:pPr>
            <a:r>
              <a:rPr lang="fr-FR" sz="1700" b="0" i="0" u="none" baseline="0" dirty="0"/>
              <a:t>La participation politique des femmes est quantitativement et qualitativement accrue à tous les niveaux</a:t>
            </a:r>
            <a:r>
              <a:rPr lang="fr-FR" sz="1700" b="0" i="0" u="none" baseline="0" dirty="0" smtClean="0"/>
              <a:t>. </a:t>
            </a:r>
            <a:endParaRPr lang="fr-FR" sz="1700" dirty="0">
              <a:solidFill>
                <a:srgbClr val="FF0000"/>
              </a:solidFill>
            </a:endParaRPr>
          </a:p>
          <a:p>
            <a:pPr lvl="0" algn="l" rtl="0">
              <a:buFont typeface="Arial" panose="020B0604020202020204" pitchFamily="34" charset="0"/>
              <a:buChar char="•"/>
            </a:pPr>
            <a:r>
              <a:rPr lang="fr-FR" sz="1700" b="0" i="0" u="none" baseline="0" dirty="0" smtClean="0"/>
              <a:t>La sensibilisation</a:t>
            </a:r>
            <a:r>
              <a:rPr lang="fr-FR" sz="1700" dirty="0"/>
              <a:t> </a:t>
            </a:r>
            <a:r>
              <a:rPr lang="fr-FR" sz="1700" dirty="0" smtClean="0"/>
              <a:t>et</a:t>
            </a:r>
            <a:r>
              <a:rPr lang="fr-FR" sz="1700" b="0" i="0" u="none" baseline="0" dirty="0" smtClean="0"/>
              <a:t> </a:t>
            </a:r>
            <a:r>
              <a:rPr lang="fr-FR" sz="1700" b="0" i="0" u="none" baseline="0" dirty="0"/>
              <a:t>la compréhension </a:t>
            </a:r>
            <a:r>
              <a:rPr lang="fr-FR" sz="1700" b="0" i="0" u="none" baseline="0" dirty="0" smtClean="0"/>
              <a:t>concernant l'application </a:t>
            </a:r>
            <a:r>
              <a:rPr lang="fr-FR" sz="1700" b="0" i="0" u="none" baseline="0" dirty="0"/>
              <a:t>de la CEDEF et des droits des </a:t>
            </a:r>
            <a:r>
              <a:rPr lang="fr-FR" sz="1700" b="0" i="0" u="none" baseline="0" dirty="0" smtClean="0"/>
              <a:t>femmes</a:t>
            </a:r>
            <a:r>
              <a:rPr lang="fr-FR" sz="1700" dirty="0"/>
              <a:t> </a:t>
            </a:r>
            <a:r>
              <a:rPr lang="fr-FR" sz="1700" dirty="0" smtClean="0"/>
              <a:t>sont </a:t>
            </a:r>
            <a:r>
              <a:rPr lang="fr-FR" sz="1700" dirty="0" smtClean="0"/>
              <a:t>améliorées</a:t>
            </a:r>
            <a:r>
              <a:rPr lang="fr-FR" sz="1700" dirty="0"/>
              <a:t>.</a:t>
            </a:r>
            <a:endParaRPr lang="fr-FR" sz="1700" dirty="0"/>
          </a:p>
        </p:txBody>
      </p:sp>
    </p:spTree>
    <p:extLst>
      <p:ext uri="{BB962C8B-B14F-4D97-AF65-F5344CB8AC3E}">
        <p14:creationId xmlns:p14="http://schemas.microsoft.com/office/powerpoint/2010/main" val="312506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Exemple – Cambodge</a:t>
            </a:r>
            <a:endParaRPr lang="fr-FR" b="1" dirty="0"/>
          </a:p>
        </p:txBody>
      </p:sp>
      <p:sp>
        <p:nvSpPr>
          <p:cNvPr id="3" name="Content Placeholder 2"/>
          <p:cNvSpPr>
            <a:spLocks noGrp="1"/>
          </p:cNvSpPr>
          <p:nvPr>
            <p:ph idx="1"/>
          </p:nvPr>
        </p:nvSpPr>
        <p:spPr>
          <a:xfrm>
            <a:off x="431800" y="1484784"/>
            <a:ext cx="7772400" cy="4428654"/>
          </a:xfrm>
        </p:spPr>
        <p:txBody>
          <a:bodyPr/>
          <a:lstStyle/>
          <a:p>
            <a:pPr algn="l" rtl="0">
              <a:buFont typeface="Arial" panose="020B0604020202020204" pitchFamily="34" charset="0"/>
              <a:buChar char="•"/>
            </a:pPr>
            <a:r>
              <a:rPr lang="fr-FR" sz="1600" b="0" i="0" u="none" baseline="0" dirty="0"/>
              <a:t>Effet du </a:t>
            </a:r>
            <a:r>
              <a:rPr lang="fr-FR" sz="1600" b="0" i="0" u="none" baseline="0" dirty="0" err="1"/>
              <a:t>PNUAD</a:t>
            </a:r>
            <a:r>
              <a:rPr lang="fr-FR" sz="1600" b="0" i="0" u="none" baseline="0" dirty="0"/>
              <a:t> : </a:t>
            </a:r>
            <a:r>
              <a:rPr lang="fr-FR" sz="1600" b="0" i="0" u="none" baseline="0" dirty="0" smtClean="0"/>
              <a:t>d'ici </a:t>
            </a:r>
            <a:r>
              <a:rPr lang="fr-FR" sz="1600" b="0" i="0" u="none" baseline="0" dirty="0"/>
              <a:t>à 2015, il se produit une réduction des disparités entre les sexes et tous les hommes, femmes, filles et garçons jouissent de droits égaux et les exercent.</a:t>
            </a:r>
            <a:endParaRPr lang="fr-FR" sz="1600" dirty="0"/>
          </a:p>
          <a:p>
            <a:pPr algn="l" rtl="0"/>
            <a:r>
              <a:rPr lang="fr-FR" sz="1600" b="0" i="0" u="none" baseline="0" dirty="0"/>
              <a:t> </a:t>
            </a:r>
            <a:endParaRPr lang="fr-FR" sz="1600" dirty="0"/>
          </a:p>
          <a:p>
            <a:pPr algn="l" rtl="0"/>
            <a:r>
              <a:rPr lang="fr-FR" sz="1600" b="0" i="0" u="none" baseline="0" dirty="0"/>
              <a:t>Énoncé des effets </a:t>
            </a:r>
            <a:r>
              <a:rPr lang="fr-FR" sz="1600" b="0" i="0" u="none" baseline="0" dirty="0" smtClean="0"/>
              <a:t>:</a:t>
            </a:r>
            <a:endParaRPr lang="fr-FR" sz="1600" dirty="0" smtClean="0">
              <a:solidFill>
                <a:srgbClr val="FF0000"/>
              </a:solidFill>
            </a:endParaRPr>
          </a:p>
          <a:p>
            <a:pPr algn="l" rtl="0">
              <a:buFont typeface="Arial" panose="020B0604020202020204" pitchFamily="34" charset="0"/>
              <a:buChar char="•"/>
            </a:pPr>
            <a:r>
              <a:rPr lang="fr-FR" sz="1600" b="0" i="0" u="none" baseline="0" dirty="0" smtClean="0"/>
              <a:t>3.1 Un environnement d'aide harmonisé qui promeut l'égalité des sexes et l'autonomisation des femmes existe</a:t>
            </a:r>
            <a:endParaRPr lang="fr-FR" sz="1600" dirty="0" smtClean="0"/>
          </a:p>
          <a:p>
            <a:pPr algn="l" rtl="0">
              <a:buFont typeface="Arial" panose="020B0604020202020204" pitchFamily="34" charset="0"/>
              <a:buChar char="•"/>
            </a:pPr>
            <a:r>
              <a:rPr lang="fr-FR" sz="1600" b="0" i="0" u="none" baseline="0" dirty="0" smtClean="0"/>
              <a:t>3.2</a:t>
            </a:r>
            <a:r>
              <a:rPr lang="fr-FR" sz="1600" b="0" i="0" u="none" baseline="0" dirty="0"/>
              <a:t> </a:t>
            </a:r>
            <a:r>
              <a:rPr lang="fr-FR" sz="1600" dirty="0"/>
              <a:t>L</a:t>
            </a:r>
            <a:r>
              <a:rPr lang="fr-FR" sz="1600" b="0" i="0" u="none" baseline="0" dirty="0" smtClean="0"/>
              <a:t>es </a:t>
            </a:r>
            <a:r>
              <a:rPr lang="fr-FR" sz="1600" b="0" i="0" u="none" baseline="0" dirty="0"/>
              <a:t>mécanismes d'intégration d’une perspective de genre aux niveaux national et </a:t>
            </a:r>
            <a:r>
              <a:rPr lang="fr-FR" sz="1600" b="0" i="0" u="none" baseline="0" dirty="0" smtClean="0"/>
              <a:t>infranational sont renforcés et améliorés</a:t>
            </a:r>
            <a:endParaRPr lang="fr-FR" sz="1600" dirty="0"/>
          </a:p>
          <a:p>
            <a:pPr algn="l" rtl="0">
              <a:buFont typeface="Arial" panose="020B0604020202020204" pitchFamily="34" charset="0"/>
              <a:buChar char="•"/>
            </a:pPr>
            <a:r>
              <a:rPr lang="fr-FR" sz="1600" b="0" i="0" u="none" baseline="0" dirty="0"/>
              <a:t>3.3 Les femmes peuvent progressivement exercer davantage leur droit </a:t>
            </a:r>
            <a:r>
              <a:rPr lang="fr-FR" sz="1600" b="0" i="0" u="none" baseline="0" dirty="0" smtClean="0"/>
              <a:t>à </a:t>
            </a:r>
            <a:r>
              <a:rPr lang="fr-FR" sz="1600" b="0" i="0" u="none" baseline="0" dirty="0"/>
              <a:t>un travail productif à temps </a:t>
            </a:r>
            <a:r>
              <a:rPr lang="fr-FR" sz="1600" b="0" i="0" u="none" baseline="0" dirty="0" smtClean="0"/>
              <a:t>plein </a:t>
            </a:r>
            <a:r>
              <a:rPr lang="fr-FR" sz="1600" b="0" i="0" u="none" baseline="0" dirty="0"/>
              <a:t>dans des conditions décentes (selon les critères de l'OIT)</a:t>
            </a:r>
            <a:endParaRPr lang="fr-FR" sz="1600" dirty="0"/>
          </a:p>
          <a:p>
            <a:pPr algn="l" rtl="0">
              <a:buFont typeface="Arial" panose="020B0604020202020204" pitchFamily="34" charset="0"/>
              <a:buChar char="•"/>
            </a:pPr>
            <a:r>
              <a:rPr lang="fr-FR" sz="1600" b="0" i="0" u="none" baseline="0" dirty="0"/>
              <a:t>3.4 </a:t>
            </a:r>
            <a:r>
              <a:rPr lang="fr-FR" sz="1600" b="0" i="0" u="none" baseline="0" dirty="0" smtClean="0"/>
              <a:t>La participation des </a:t>
            </a:r>
            <a:r>
              <a:rPr lang="fr-FR" sz="1600" b="0" i="0" u="none" baseline="0" dirty="0"/>
              <a:t>femmes </a:t>
            </a:r>
            <a:r>
              <a:rPr lang="fr-FR" sz="1600" b="0" i="0" u="none" baseline="0" dirty="0" smtClean="0"/>
              <a:t>est renforcée</a:t>
            </a:r>
            <a:r>
              <a:rPr lang="fr-FR" sz="1600" b="0" i="0" u="none" dirty="0" smtClean="0"/>
              <a:t> </a:t>
            </a:r>
            <a:r>
              <a:rPr lang="fr-FR" sz="1600" b="0" i="0" u="none" baseline="0" dirty="0" smtClean="0"/>
              <a:t>dans </a:t>
            </a:r>
            <a:r>
              <a:rPr lang="fr-FR" sz="1600" b="0" i="0" u="none" baseline="0" dirty="0"/>
              <a:t>le domaine </a:t>
            </a:r>
            <a:r>
              <a:rPr lang="fr-FR" sz="1600" b="0" i="0" u="none" baseline="0" dirty="0" smtClean="0"/>
              <a:t>public </a:t>
            </a:r>
            <a:r>
              <a:rPr lang="fr-FR" sz="1600" b="0" i="0" u="none" baseline="0" dirty="0"/>
              <a:t>aux niveaux national et infranational</a:t>
            </a:r>
            <a:endParaRPr lang="fr-FR" sz="1600" dirty="0"/>
          </a:p>
          <a:p>
            <a:pPr algn="l" rtl="0">
              <a:buFont typeface="Arial" panose="020B0604020202020204" pitchFamily="34" charset="0"/>
              <a:buChar char="•"/>
            </a:pPr>
            <a:r>
              <a:rPr lang="fr-FR" sz="1600" b="0" i="0" u="none" baseline="0" dirty="0"/>
              <a:t>3.5 </a:t>
            </a:r>
            <a:r>
              <a:rPr lang="fr-FR" sz="1600" b="0" i="0" u="none" baseline="0" dirty="0" smtClean="0"/>
              <a:t>Les </a:t>
            </a:r>
            <a:r>
              <a:rPr lang="fr-FR" sz="1600" b="0" i="0" u="none" baseline="0" dirty="0"/>
              <a:t>attitudes de la société et </a:t>
            </a:r>
            <a:r>
              <a:rPr lang="fr-FR" sz="1600" b="0" i="0" u="none" baseline="0" dirty="0" smtClean="0"/>
              <a:t>les réponses </a:t>
            </a:r>
            <a:r>
              <a:rPr lang="fr-FR" sz="1600" b="0" i="0" u="none" baseline="0" dirty="0"/>
              <a:t>globales et préventives à la violence </a:t>
            </a:r>
            <a:r>
              <a:rPr lang="fr-FR" sz="1600" b="0" i="0" u="none" baseline="0" dirty="0" smtClean="0"/>
              <a:t>basée sur </a:t>
            </a:r>
            <a:r>
              <a:rPr lang="fr-FR" sz="1600" b="0" i="0" u="none" baseline="0" dirty="0"/>
              <a:t>le </a:t>
            </a:r>
            <a:r>
              <a:rPr lang="fr-FR" sz="1600" b="0" i="0" u="none" baseline="0" dirty="0" smtClean="0"/>
              <a:t>genre sont améliorées</a:t>
            </a:r>
            <a:endParaRPr lang="fr-FR" sz="1600" dirty="0"/>
          </a:p>
          <a:p>
            <a:pPr algn="l" rtl="0"/>
            <a:r>
              <a:rPr lang="fr-FR" sz="1600" b="0" i="0" u="none" baseline="0" dirty="0"/>
              <a:t> </a:t>
            </a:r>
            <a:endParaRPr lang="fr-FR" sz="1600" dirty="0"/>
          </a:p>
          <a:p>
            <a:endParaRPr lang="fr-FR" dirty="0"/>
          </a:p>
        </p:txBody>
      </p:sp>
    </p:spTree>
    <p:extLst>
      <p:ext uri="{BB962C8B-B14F-4D97-AF65-F5344CB8AC3E}">
        <p14:creationId xmlns:p14="http://schemas.microsoft.com/office/powerpoint/2010/main" val="1741671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Exemple – Népal</a:t>
            </a:r>
            <a:endParaRPr lang="fr-FR"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1459224"/>
              </p:ext>
            </p:extLst>
          </p:nvPr>
        </p:nvGraphicFramePr>
        <p:xfrm>
          <a:off x="179512" y="1412779"/>
          <a:ext cx="8856984" cy="4843460"/>
        </p:xfrm>
        <a:graphic>
          <a:graphicData uri="http://schemas.openxmlformats.org/drawingml/2006/table">
            <a:tbl>
              <a:tblPr firstRow="1" firstCol="1" bandRow="1">
                <a:tableStyleId>{5940675A-B579-460E-94D1-54222C63F5DA}</a:tableStyleId>
              </a:tblPr>
              <a:tblGrid>
                <a:gridCol w="2552012"/>
                <a:gridCol w="6304972"/>
              </a:tblGrid>
              <a:tr h="168743">
                <a:tc gridSpan="2">
                  <a:txBody>
                    <a:bodyPr/>
                    <a:lstStyle/>
                    <a:p>
                      <a:pPr marL="0" marR="0" algn="l" rtl="0">
                        <a:spcBef>
                          <a:spcPts val="0"/>
                        </a:spcBef>
                        <a:spcAft>
                          <a:spcPts val="0"/>
                        </a:spcAft>
                      </a:pPr>
                      <a:r>
                        <a:rPr lang="fr-FR" sz="800" b="1" i="0" u="none" baseline="0" dirty="0">
                          <a:effectLst/>
                        </a:rPr>
                        <a:t>Priorité nationale/Objectif(s) : La justice sociale et l'inclusion sociale </a:t>
                      </a:r>
                      <a:endParaRPr lang="fr-FR" sz="800" b="1" dirty="0">
                        <a:effectLst/>
                        <a:latin typeface="Calibri"/>
                        <a:ea typeface="Calibri"/>
                        <a:cs typeface="Times New Roman"/>
                      </a:endParaRPr>
                    </a:p>
                  </a:txBody>
                  <a:tcPr marL="31571" marR="31571" marT="0" marB="0"/>
                </a:tc>
                <a:tc hMerge="1">
                  <a:txBody>
                    <a:bodyPr/>
                    <a:lstStyle/>
                    <a:p>
                      <a:endParaRPr lang="fr-FR"/>
                    </a:p>
                  </a:txBody>
                  <a:tcPr/>
                </a:tc>
              </a:tr>
              <a:tr h="168743">
                <a:tc gridSpan="2">
                  <a:txBody>
                    <a:bodyPr/>
                    <a:lstStyle/>
                    <a:p>
                      <a:pPr marL="0" marR="0" algn="l" rtl="0">
                        <a:spcBef>
                          <a:spcPts val="0"/>
                        </a:spcBef>
                        <a:spcAft>
                          <a:spcPts val="0"/>
                        </a:spcAft>
                      </a:pPr>
                      <a:r>
                        <a:rPr lang="fr-FR" sz="800" b="1" i="0" u="none" baseline="0" dirty="0">
                          <a:solidFill>
                            <a:schemeClr val="tx1"/>
                          </a:solidFill>
                          <a:effectLst/>
                        </a:rPr>
                        <a:t>Effet du PNUAD : </a:t>
                      </a:r>
                      <a:r>
                        <a:rPr lang="fr-FR" sz="800" b="0" i="0" u="none" baseline="0" dirty="0">
                          <a:solidFill>
                            <a:schemeClr val="tx1"/>
                          </a:solidFill>
                          <a:effectLst/>
                        </a:rPr>
                        <a:t>Le renforcement du respect, de la promotion et de la protection des droits de l’homme pour tous, surtout les femmes et les personnes exclues de la société, en vue d'une paix durable et d'un développement inclusif </a:t>
                      </a:r>
                      <a:r>
                        <a:rPr lang="fr-FR" sz="800" b="0" i="0" u="none" baseline="0" dirty="0" smtClean="0">
                          <a:solidFill>
                            <a:schemeClr val="tx1"/>
                          </a:solidFill>
                          <a:effectLst/>
                        </a:rPr>
                        <a:t>est assuré</a:t>
                      </a:r>
                      <a:endParaRPr lang="fr-FR" sz="800" dirty="0">
                        <a:solidFill>
                          <a:schemeClr val="tx1"/>
                        </a:solidFill>
                        <a:effectLst/>
                        <a:latin typeface="Calibri"/>
                        <a:ea typeface="Calibri"/>
                        <a:cs typeface="Times New Roman"/>
                      </a:endParaRPr>
                    </a:p>
                  </a:txBody>
                  <a:tcPr marL="31571" marR="31571" marT="0" marB="0"/>
                </a:tc>
                <a:tc hMerge="1">
                  <a:txBody>
                    <a:bodyPr/>
                    <a:lstStyle/>
                    <a:p>
                      <a:endParaRPr lang="fr-FR"/>
                    </a:p>
                  </a:txBody>
                  <a:tcPr/>
                </a:tc>
              </a:tr>
              <a:tr h="163478">
                <a:tc>
                  <a:txBody>
                    <a:bodyPr/>
                    <a:lstStyle/>
                    <a:p>
                      <a:pPr marL="0" marR="0" algn="l" rtl="0">
                        <a:spcBef>
                          <a:spcPts val="0"/>
                        </a:spcBef>
                        <a:spcAft>
                          <a:spcPts val="0"/>
                        </a:spcAft>
                      </a:pPr>
                      <a:r>
                        <a:rPr lang="fr-FR" sz="800" b="1" i="0" u="none" baseline="0" dirty="0">
                          <a:solidFill>
                            <a:schemeClr val="tx1"/>
                          </a:solidFill>
                          <a:effectLst/>
                        </a:rPr>
                        <a:t>Effets du programme de </a:t>
                      </a:r>
                      <a:r>
                        <a:rPr lang="fr-FR" sz="800" b="1" i="0" u="none" baseline="0" dirty="0" smtClean="0">
                          <a:solidFill>
                            <a:schemeClr val="tx1"/>
                          </a:solidFill>
                          <a:effectLst/>
                        </a:rPr>
                        <a:t>pays</a:t>
                      </a:r>
                      <a:endParaRPr lang="fr-FR" sz="800" b="1" dirty="0">
                        <a:solidFill>
                          <a:schemeClr val="tx1"/>
                        </a:solidFill>
                        <a:effectLst/>
                        <a:latin typeface="Calibri"/>
                        <a:ea typeface="Calibri"/>
                        <a:cs typeface="Times New Roman"/>
                      </a:endParaRPr>
                    </a:p>
                  </a:txBody>
                  <a:tcPr marL="31571" marR="31571" marT="0" marB="0"/>
                </a:tc>
                <a:tc>
                  <a:txBody>
                    <a:bodyPr/>
                    <a:lstStyle/>
                    <a:p>
                      <a:pPr marL="0" marR="0" algn="l" rtl="0">
                        <a:spcBef>
                          <a:spcPts val="0"/>
                        </a:spcBef>
                        <a:spcAft>
                          <a:spcPts val="0"/>
                        </a:spcAft>
                      </a:pPr>
                      <a:r>
                        <a:rPr lang="fr-FR" sz="800" b="1" i="0" u="none" baseline="0" dirty="0">
                          <a:solidFill>
                            <a:schemeClr val="tx1"/>
                          </a:solidFill>
                          <a:effectLst/>
                        </a:rPr>
                        <a:t>Extrants du programme de pays </a:t>
                      </a:r>
                      <a:endParaRPr lang="fr-FR" sz="800" b="1" dirty="0">
                        <a:solidFill>
                          <a:schemeClr val="tx1"/>
                        </a:solidFill>
                        <a:effectLst/>
                        <a:latin typeface="Calibri"/>
                        <a:ea typeface="Calibri"/>
                        <a:cs typeface="Times New Roman"/>
                      </a:endParaRPr>
                    </a:p>
                  </a:txBody>
                  <a:tcPr marL="31571" marR="31571" marT="0" marB="0"/>
                </a:tc>
              </a:tr>
              <a:tr h="455809">
                <a:tc>
                  <a:txBody>
                    <a:bodyPr/>
                    <a:lstStyle/>
                    <a:p>
                      <a:pPr marL="0" marR="0" algn="l" rtl="0">
                        <a:spcBef>
                          <a:spcPts val="0"/>
                        </a:spcBef>
                        <a:spcAft>
                          <a:spcPts val="0"/>
                        </a:spcAft>
                      </a:pPr>
                      <a:r>
                        <a:rPr lang="fr-FR" sz="800" b="0" i="0" u="none" baseline="0" dirty="0">
                          <a:solidFill>
                            <a:schemeClr val="tx1"/>
                          </a:solidFill>
                          <a:effectLst/>
                        </a:rPr>
                        <a:t>Les institutions des administrations centrale et locales intègrent des préoccupations relatives au genre et à l'inclusion sociale dans les politiques, les plans, la mise en œuvre des programmes, les budgets et le suivi. (PNUD, UNICEF, UNESCO, FNUAP, UNIFEM) </a:t>
                      </a:r>
                      <a:endParaRPr lang="fr-FR" sz="800" dirty="0">
                        <a:solidFill>
                          <a:schemeClr val="tx1"/>
                        </a:solidFill>
                        <a:effectLst/>
                        <a:latin typeface="Calibri"/>
                        <a:ea typeface="Calibri"/>
                        <a:cs typeface="Times New Roman"/>
                      </a:endParaRPr>
                    </a:p>
                  </a:txBody>
                  <a:tcPr marL="31571" marR="31571" marT="0" marB="0"/>
                </a:tc>
                <a:tc>
                  <a:txBody>
                    <a:bodyPr/>
                    <a:lstStyle/>
                    <a:p>
                      <a:pPr marL="0" marR="0" algn="l" rtl="0">
                        <a:spcBef>
                          <a:spcPts val="0"/>
                        </a:spcBef>
                        <a:spcAft>
                          <a:spcPts val="0"/>
                        </a:spcAft>
                      </a:pPr>
                      <a:r>
                        <a:rPr lang="fr-FR" sz="800" b="0" i="0" u="none" baseline="0" dirty="0" smtClean="0">
                          <a:solidFill>
                            <a:schemeClr val="tx1"/>
                          </a:solidFill>
                          <a:effectLst/>
                        </a:rPr>
                        <a:t>Les </a:t>
                      </a:r>
                      <a:r>
                        <a:rPr lang="fr-FR" sz="800" b="0" i="0" u="none" baseline="0" dirty="0">
                          <a:solidFill>
                            <a:schemeClr val="tx1"/>
                          </a:solidFill>
                          <a:effectLst/>
                        </a:rPr>
                        <a:t>capacités de planification, programmation, budgétisation et suivi de la Commission nationale de planification sur le plan de l'égalité des sexes, de l'inclusion sociale et de la réduction de la </a:t>
                      </a:r>
                      <a:r>
                        <a:rPr lang="fr-FR" sz="800" b="0" i="0" u="none" baseline="0" dirty="0" smtClean="0">
                          <a:solidFill>
                            <a:schemeClr val="tx1"/>
                          </a:solidFill>
                          <a:effectLst/>
                        </a:rPr>
                        <a:t>pauvreté sont renforcées </a:t>
                      </a:r>
                      <a:r>
                        <a:rPr lang="fr-FR" sz="800" b="0" i="0" u="none" baseline="0" dirty="0">
                          <a:solidFill>
                            <a:schemeClr val="tx1"/>
                          </a:solidFill>
                          <a:effectLst/>
                        </a:rPr>
                        <a:t>(PNUD et FNUAP, UNIFEM, UNICEF) </a:t>
                      </a:r>
                      <a:endParaRPr lang="fr-FR" sz="800" dirty="0">
                        <a:solidFill>
                          <a:schemeClr val="tx1"/>
                        </a:solidFill>
                        <a:effectLst/>
                        <a:latin typeface="Calibri"/>
                        <a:ea typeface="Calibri"/>
                        <a:cs typeface="Times New Roman"/>
                      </a:endParaRPr>
                    </a:p>
                  </a:txBody>
                  <a:tcPr marL="31571" marR="31571" marT="0" marB="0"/>
                </a:tc>
              </a:tr>
              <a:tr h="379841">
                <a:tc>
                  <a:txBody>
                    <a:bodyPr/>
                    <a:lstStyle/>
                    <a:p>
                      <a:endParaRPr lang="fr-FR" sz="800">
                        <a:solidFill>
                          <a:schemeClr val="tx1"/>
                        </a:solidFill>
                        <a:effectLst/>
                        <a:latin typeface="Calibri"/>
                      </a:endParaRPr>
                    </a:p>
                  </a:txBody>
                  <a:tcPr marL="31571" marR="31571" marT="0" marB="0"/>
                </a:tc>
                <a:tc>
                  <a:txBody>
                    <a:bodyPr/>
                    <a:lstStyle/>
                    <a:p>
                      <a:pPr marL="0" marR="0" algn="l" rtl="0">
                        <a:spcBef>
                          <a:spcPts val="0"/>
                        </a:spcBef>
                        <a:spcAft>
                          <a:spcPts val="0"/>
                        </a:spcAft>
                      </a:pPr>
                      <a:r>
                        <a:rPr lang="fr-FR" sz="800" b="0" i="0" u="none" baseline="0" dirty="0">
                          <a:solidFill>
                            <a:schemeClr val="tx1"/>
                          </a:solidFill>
                          <a:effectLst/>
                        </a:rPr>
                        <a:t>Les départements de planification et les autres départements concernés des ministères/administrations sélectionnés et des organismes d'exécution de district intègrent efficacement le genre et l'inclusion sociale dans les politiques, les plans, la mise en œuvre des programmes, les budgets et le suivi des ministères. (FNUAP, UNIFEM, UNICEF) </a:t>
                      </a:r>
                      <a:endParaRPr lang="fr-FR" sz="800" dirty="0">
                        <a:solidFill>
                          <a:schemeClr val="tx1"/>
                        </a:solidFill>
                        <a:effectLst/>
                        <a:latin typeface="Calibri"/>
                        <a:ea typeface="Calibri"/>
                        <a:cs typeface="Times New Roman"/>
                      </a:endParaRPr>
                    </a:p>
                  </a:txBody>
                  <a:tcPr marL="31571" marR="31571" marT="0" marB="0"/>
                </a:tc>
              </a:tr>
              <a:tr h="227905">
                <a:tc>
                  <a:txBody>
                    <a:bodyPr/>
                    <a:lstStyle/>
                    <a:p>
                      <a:endParaRPr lang="fr-FR" sz="800">
                        <a:solidFill>
                          <a:schemeClr val="tx1"/>
                        </a:solidFill>
                        <a:effectLst/>
                        <a:latin typeface="Calibri"/>
                      </a:endParaRPr>
                    </a:p>
                  </a:txBody>
                  <a:tcPr marL="31571" marR="31571" marT="0" marB="0"/>
                </a:tc>
                <a:tc>
                  <a:txBody>
                    <a:bodyPr/>
                    <a:lstStyle/>
                    <a:p>
                      <a:pPr marL="0" marR="0" algn="l" rtl="0">
                        <a:spcBef>
                          <a:spcPts val="0"/>
                        </a:spcBef>
                        <a:spcAft>
                          <a:spcPts val="0"/>
                        </a:spcAft>
                      </a:pPr>
                      <a:r>
                        <a:rPr lang="fr-FR" sz="800" b="0" i="0" u="none" baseline="0" dirty="0">
                          <a:solidFill>
                            <a:schemeClr val="tx1"/>
                          </a:solidFill>
                          <a:effectLst/>
                        </a:rPr>
                        <a:t>Des données factuelles qualitatives et quantitatives et une analyse des pratiques discriminatoires socio-culturelles sont produites pour influencer la politique adoptée. (FNUAP, UNESCO, UNIFEM) </a:t>
                      </a:r>
                      <a:endParaRPr lang="fr-FR" sz="800" dirty="0">
                        <a:solidFill>
                          <a:schemeClr val="tx1"/>
                        </a:solidFill>
                        <a:effectLst/>
                        <a:latin typeface="Calibri"/>
                        <a:ea typeface="Calibri"/>
                        <a:cs typeface="Times New Roman"/>
                      </a:endParaRPr>
                    </a:p>
                  </a:txBody>
                  <a:tcPr marL="31571" marR="31571" marT="0" marB="0"/>
                </a:tc>
              </a:tr>
              <a:tr h="531777">
                <a:tc>
                  <a:txBody>
                    <a:bodyPr/>
                    <a:lstStyle/>
                    <a:p>
                      <a:pPr marL="0" marR="0" algn="l" rtl="0">
                        <a:spcBef>
                          <a:spcPts val="0"/>
                        </a:spcBef>
                        <a:spcAft>
                          <a:spcPts val="0"/>
                        </a:spcAft>
                      </a:pPr>
                      <a:r>
                        <a:rPr lang="fr-FR" sz="800" b="0" i="0" u="none" baseline="0">
                          <a:solidFill>
                            <a:schemeClr val="tx1"/>
                          </a:solidFill>
                          <a:effectLst/>
                        </a:rPr>
                        <a:t>Le gouvernement, les autres institutions de l'État et les acteurs de la société civile protègent, promeuvent et garantissent le respect des droits de l'homme pour toutes et tous. (PNUD, UNIFEM, OIT, HCDH, UNESCO, FNUAP, HCR, FIDA) </a:t>
                      </a:r>
                      <a:endParaRPr lang="fr-FR" sz="800">
                        <a:solidFill>
                          <a:schemeClr val="tx1"/>
                        </a:solidFill>
                        <a:effectLst/>
                        <a:latin typeface="Calibri"/>
                        <a:ea typeface="Calibri"/>
                        <a:cs typeface="Times New Roman"/>
                      </a:endParaRPr>
                    </a:p>
                  </a:txBody>
                  <a:tcPr marL="31571" marR="31571" marT="0" marB="0"/>
                </a:tc>
                <a:tc>
                  <a:txBody>
                    <a:bodyPr/>
                    <a:lstStyle/>
                    <a:p>
                      <a:pPr marL="0" marR="0" algn="l" rtl="0">
                        <a:spcBef>
                          <a:spcPts val="0"/>
                        </a:spcBef>
                        <a:spcAft>
                          <a:spcPts val="0"/>
                        </a:spcAft>
                      </a:pPr>
                      <a:r>
                        <a:rPr lang="fr-FR" sz="800" b="0" i="0" u="none" baseline="0" dirty="0">
                          <a:solidFill>
                            <a:schemeClr val="tx1"/>
                          </a:solidFill>
                          <a:effectLst/>
                        </a:rPr>
                        <a:t>L'assemblée constituante, les diverses commissions, les conseils et comités, le judiciaire et les institutions gouvernementales, les agents des services de répression et les forces de sécurité disposent de capacités renforcées pour la promotion et la protection des droits de l’homme, dont les droits économiques, sociaux et culturels. (HCDH, PNUD, UNICEF, FNUAP, UNIFEM, OIT, UNESCO, FIDA) </a:t>
                      </a:r>
                      <a:endParaRPr lang="fr-FR" sz="800" dirty="0">
                        <a:solidFill>
                          <a:schemeClr val="tx1"/>
                        </a:solidFill>
                        <a:effectLst/>
                        <a:latin typeface="Calibri"/>
                        <a:ea typeface="Calibri"/>
                        <a:cs typeface="Times New Roman"/>
                      </a:endParaRPr>
                    </a:p>
                  </a:txBody>
                  <a:tcPr marL="31571" marR="31571" marT="0" marB="0"/>
                </a:tc>
              </a:tr>
              <a:tr h="236997">
                <a:tc>
                  <a:txBody>
                    <a:bodyPr/>
                    <a:lstStyle/>
                    <a:p>
                      <a:endParaRPr lang="fr-FR" sz="800">
                        <a:solidFill>
                          <a:schemeClr val="tx1"/>
                        </a:solidFill>
                        <a:effectLst/>
                        <a:latin typeface="Calibri"/>
                      </a:endParaRPr>
                    </a:p>
                  </a:txBody>
                  <a:tcPr marL="31571" marR="31571" marT="0" marB="0"/>
                </a:tc>
                <a:tc>
                  <a:txBody>
                    <a:bodyPr/>
                    <a:lstStyle/>
                    <a:p>
                      <a:pPr marL="0" marR="0" algn="l" rtl="0">
                        <a:spcBef>
                          <a:spcPts val="0"/>
                        </a:spcBef>
                        <a:spcAft>
                          <a:spcPts val="0"/>
                        </a:spcAft>
                      </a:pPr>
                      <a:r>
                        <a:rPr lang="fr-FR" sz="800" b="0" i="0" u="none" baseline="0" dirty="0">
                          <a:solidFill>
                            <a:schemeClr val="tx1"/>
                          </a:solidFill>
                          <a:effectLst/>
                        </a:rPr>
                        <a:t>Les sujets d’obligations disposent de capacités accrues pour promulguer et faire appliquer des lois relatives à l'intouchabilité et à la tolérance zéro par rapport à la violence sexuelle et à la violence basée sur le genre et sur la caste. (UNIFEM &amp; FNUAP, PNUD, UNICEF) </a:t>
                      </a:r>
                      <a:endParaRPr lang="fr-FR" sz="800" dirty="0">
                        <a:solidFill>
                          <a:schemeClr val="tx1"/>
                        </a:solidFill>
                        <a:effectLst/>
                        <a:latin typeface="Calibri"/>
                        <a:ea typeface="Calibri"/>
                        <a:cs typeface="Times New Roman"/>
                      </a:endParaRPr>
                    </a:p>
                  </a:txBody>
                  <a:tcPr marL="31571" marR="31571" marT="0" marB="0"/>
                </a:tc>
              </a:tr>
              <a:tr h="227905">
                <a:tc>
                  <a:txBody>
                    <a:bodyPr/>
                    <a:lstStyle/>
                    <a:p>
                      <a:endParaRPr lang="fr-FR" sz="800">
                        <a:solidFill>
                          <a:schemeClr val="tx1"/>
                        </a:solidFill>
                        <a:effectLst/>
                        <a:latin typeface="Calibri"/>
                      </a:endParaRPr>
                    </a:p>
                  </a:txBody>
                  <a:tcPr marL="31571" marR="31571" marT="0" marB="0"/>
                </a:tc>
                <a:tc>
                  <a:txBody>
                    <a:bodyPr/>
                    <a:lstStyle/>
                    <a:p>
                      <a:pPr marL="0" marR="0" algn="l" rtl="0">
                        <a:spcBef>
                          <a:spcPts val="0"/>
                        </a:spcBef>
                        <a:spcAft>
                          <a:spcPts val="0"/>
                        </a:spcAft>
                      </a:pPr>
                      <a:r>
                        <a:rPr lang="fr-FR" sz="800" b="0" i="0" u="none" baseline="0" dirty="0" smtClean="0">
                          <a:solidFill>
                            <a:schemeClr val="tx1"/>
                          </a:solidFill>
                          <a:effectLst/>
                        </a:rPr>
                        <a:t>Les </a:t>
                      </a:r>
                      <a:r>
                        <a:rPr lang="fr-FR" sz="800" b="0" i="0" u="none" baseline="0" dirty="0">
                          <a:solidFill>
                            <a:schemeClr val="tx1"/>
                          </a:solidFill>
                          <a:effectLst/>
                        </a:rPr>
                        <a:t>institutions gouvernementales et des OSC </a:t>
                      </a:r>
                      <a:r>
                        <a:rPr lang="fr-FR" sz="800" b="0" i="0" u="none" baseline="0" dirty="0" smtClean="0">
                          <a:solidFill>
                            <a:schemeClr val="tx1"/>
                          </a:solidFill>
                          <a:effectLst/>
                        </a:rPr>
                        <a:t>sont appuyées et leurs capacités renforcées afin </a:t>
                      </a:r>
                      <a:r>
                        <a:rPr lang="fr-FR" sz="800" b="0" i="0" u="none" baseline="0" dirty="0">
                          <a:solidFill>
                            <a:schemeClr val="tx1"/>
                          </a:solidFill>
                          <a:effectLst/>
                        </a:rPr>
                        <a:t>d'assurer la protection des réfugiés et la recherche de solutions globales. (HCR) </a:t>
                      </a:r>
                      <a:endParaRPr lang="fr-FR" sz="800" dirty="0">
                        <a:solidFill>
                          <a:schemeClr val="tx1"/>
                        </a:solidFill>
                        <a:effectLst/>
                        <a:latin typeface="Calibri"/>
                        <a:ea typeface="Calibri"/>
                        <a:cs typeface="Times New Roman"/>
                      </a:endParaRPr>
                    </a:p>
                  </a:txBody>
                  <a:tcPr marL="31571" marR="31571" marT="0" marB="0"/>
                </a:tc>
              </a:tr>
              <a:tr h="455809">
                <a:tc>
                  <a:txBody>
                    <a:bodyPr/>
                    <a:lstStyle/>
                    <a:p>
                      <a:pPr marL="0" marR="0" algn="l" rtl="0">
                        <a:spcBef>
                          <a:spcPts val="0"/>
                        </a:spcBef>
                        <a:spcAft>
                          <a:spcPts val="0"/>
                        </a:spcAft>
                      </a:pPr>
                      <a:r>
                        <a:rPr lang="fr-FR" sz="800" b="0" i="0" u="none" baseline="0">
                          <a:solidFill>
                            <a:schemeClr val="tx1"/>
                          </a:solidFill>
                          <a:effectLst/>
                        </a:rPr>
                        <a:t>Les individus, les communautés et les groupes de la société civile ont accès à la justice et sont habilités à exercer leurs droits fondamentaux. (UNIFEM, FNUAP, PNUD, UNICEF, UNESCO, HCDH) </a:t>
                      </a:r>
                      <a:endParaRPr lang="fr-FR" sz="800">
                        <a:solidFill>
                          <a:schemeClr val="tx1"/>
                        </a:solidFill>
                        <a:effectLst/>
                        <a:latin typeface="Calibri"/>
                        <a:ea typeface="Calibri"/>
                        <a:cs typeface="Times New Roman"/>
                      </a:endParaRPr>
                    </a:p>
                  </a:txBody>
                  <a:tcPr marL="31571" marR="31571" marT="0" marB="0"/>
                </a:tc>
                <a:tc>
                  <a:txBody>
                    <a:bodyPr/>
                    <a:lstStyle/>
                    <a:p>
                      <a:pPr marL="0" marR="0" algn="l" rtl="0">
                        <a:spcBef>
                          <a:spcPts val="0"/>
                        </a:spcBef>
                        <a:spcAft>
                          <a:spcPts val="0"/>
                        </a:spcAft>
                      </a:pPr>
                      <a:r>
                        <a:rPr lang="fr-FR" sz="800" b="0" i="0" u="none" baseline="0" dirty="0" smtClean="0">
                          <a:solidFill>
                            <a:schemeClr val="tx1"/>
                          </a:solidFill>
                          <a:effectLst/>
                        </a:rPr>
                        <a:t>Les capacités </a:t>
                      </a:r>
                      <a:r>
                        <a:rPr lang="fr-FR" sz="800" b="0" i="0" u="none" baseline="0" dirty="0">
                          <a:solidFill>
                            <a:schemeClr val="tx1"/>
                          </a:solidFill>
                          <a:effectLst/>
                        </a:rPr>
                        <a:t>des titulaires de droits et des médias </a:t>
                      </a:r>
                      <a:r>
                        <a:rPr lang="fr-FR" sz="800" b="0" i="0" u="none" baseline="0" dirty="0" smtClean="0">
                          <a:solidFill>
                            <a:schemeClr val="tx1"/>
                          </a:solidFill>
                          <a:effectLst/>
                        </a:rPr>
                        <a:t>sont renforcées afin </a:t>
                      </a:r>
                      <a:r>
                        <a:rPr lang="fr-FR" sz="800" b="0" i="0" u="none" baseline="0" dirty="0">
                          <a:solidFill>
                            <a:schemeClr val="tx1"/>
                          </a:solidFill>
                          <a:effectLst/>
                        </a:rPr>
                        <a:t>de rendre le gouvernement, le pouvoir judiciaire et les organismes répressifs responsables, de sorte qu'ils répondent des cas de violence sexuelle et basée sur le genre et sur la caste et des pratiques socioculturelles discriminatoires. (FNUAP, UNIFEM, PNUD, UNICEF) </a:t>
                      </a:r>
                      <a:endParaRPr lang="fr-FR" sz="800" dirty="0">
                        <a:solidFill>
                          <a:schemeClr val="tx1"/>
                        </a:solidFill>
                        <a:effectLst/>
                        <a:latin typeface="Calibri"/>
                        <a:ea typeface="Calibri"/>
                        <a:cs typeface="Times New Roman"/>
                      </a:endParaRPr>
                    </a:p>
                  </a:txBody>
                  <a:tcPr marL="31571" marR="31571" marT="0" marB="0"/>
                </a:tc>
              </a:tr>
              <a:tr h="137708">
                <a:tc>
                  <a:txBody>
                    <a:bodyPr/>
                    <a:lstStyle/>
                    <a:p>
                      <a:endParaRPr lang="fr-FR" sz="800">
                        <a:effectLst/>
                        <a:latin typeface="Calibri"/>
                      </a:endParaRPr>
                    </a:p>
                  </a:txBody>
                  <a:tcPr marL="31571" marR="31571" marT="0" marB="0"/>
                </a:tc>
                <a:tc>
                  <a:txBody>
                    <a:bodyPr/>
                    <a:lstStyle/>
                    <a:p>
                      <a:pPr marL="0" marR="0" algn="l" rtl="0">
                        <a:spcBef>
                          <a:spcPts val="0"/>
                        </a:spcBef>
                        <a:spcAft>
                          <a:spcPts val="0"/>
                        </a:spcAft>
                      </a:pPr>
                      <a:r>
                        <a:rPr lang="fr-FR" sz="800" b="0" i="0" u="none" baseline="0">
                          <a:effectLst/>
                        </a:rPr>
                        <a:t>L'éducation axée sur les droits de l’homme est introduite dans le système éducatif et au niveau communautaire. (UNESCO, UNICEF) </a:t>
                      </a:r>
                      <a:endParaRPr lang="fr-FR" sz="800">
                        <a:effectLst/>
                        <a:latin typeface="Calibri"/>
                        <a:ea typeface="Calibri"/>
                        <a:cs typeface="Times New Roman"/>
                      </a:endParaRPr>
                    </a:p>
                  </a:txBody>
                  <a:tcPr marL="31571" marR="31571" marT="0" marB="0"/>
                </a:tc>
              </a:tr>
              <a:tr h="276057">
                <a:tc>
                  <a:txBody>
                    <a:bodyPr/>
                    <a:lstStyle/>
                    <a:p>
                      <a:endParaRPr lang="fr-FR" sz="800">
                        <a:effectLst/>
                        <a:latin typeface="Calibri"/>
                      </a:endParaRPr>
                    </a:p>
                  </a:txBody>
                  <a:tcPr marL="31571" marR="31571" marT="0" marB="0"/>
                </a:tc>
                <a:tc>
                  <a:txBody>
                    <a:bodyPr/>
                    <a:lstStyle/>
                    <a:p>
                      <a:pPr marL="0" marR="0" algn="l" rtl="0">
                        <a:spcBef>
                          <a:spcPts val="0"/>
                        </a:spcBef>
                        <a:spcAft>
                          <a:spcPts val="0"/>
                        </a:spcAft>
                      </a:pPr>
                      <a:r>
                        <a:rPr lang="fr-FR" sz="800" b="0" i="0" u="none" baseline="0">
                          <a:effectLst/>
                        </a:rPr>
                        <a:t>L'accès à la justice est amélioré, surtout pour les femmes et les groupes exclus, par le biais de tribunaux, de la médiation communautaire, d'une aide juridique et d'autres mécanismes de règlement des différends. (PNUD, UNICEF, HCDH) </a:t>
                      </a:r>
                      <a:endParaRPr lang="fr-FR" sz="800">
                        <a:effectLst/>
                        <a:latin typeface="Calibri"/>
                        <a:ea typeface="Calibri"/>
                        <a:cs typeface="Times New Roman"/>
                      </a:endParaRPr>
                    </a:p>
                  </a:txBody>
                  <a:tcPr marL="31571" marR="31571" marT="0" marB="0"/>
                </a:tc>
              </a:tr>
              <a:tr h="379841">
                <a:tc>
                  <a:txBody>
                    <a:bodyPr/>
                    <a:lstStyle/>
                    <a:p>
                      <a:pPr marL="0" marR="0" algn="l" rtl="0">
                        <a:spcBef>
                          <a:spcPts val="0"/>
                        </a:spcBef>
                        <a:spcAft>
                          <a:spcPts val="0"/>
                        </a:spcAft>
                      </a:pPr>
                      <a:r>
                        <a:rPr lang="fr-FR" sz="800" b="0" i="0" u="none" baseline="0">
                          <a:effectLst/>
                        </a:rPr>
                        <a:t>Les cadres juridique et politique protègent, promeuvent et garantissent les droits de l’homme, l'égalité des sexes et l'inclusion sociale. (HCDH, UNIFEM, UNICEF, PNUD, OIT, FNUAP, HCR) </a:t>
                      </a:r>
                      <a:endParaRPr lang="fr-FR" sz="800">
                        <a:effectLst/>
                        <a:latin typeface="Calibri"/>
                        <a:ea typeface="Calibri"/>
                        <a:cs typeface="Times New Roman"/>
                      </a:endParaRPr>
                    </a:p>
                  </a:txBody>
                  <a:tcPr marL="31571" marR="31571" marT="0" marB="0"/>
                </a:tc>
                <a:tc>
                  <a:txBody>
                    <a:bodyPr/>
                    <a:lstStyle/>
                    <a:p>
                      <a:pPr marL="0" marR="0" algn="l" rtl="0">
                        <a:spcBef>
                          <a:spcPts val="0"/>
                        </a:spcBef>
                        <a:spcAft>
                          <a:spcPts val="0"/>
                        </a:spcAft>
                      </a:pPr>
                      <a:r>
                        <a:rPr lang="fr-FR" sz="800" b="0" i="0" u="none" baseline="0">
                          <a:effectLst/>
                        </a:rPr>
                        <a:t>Des lois existantes choisies sont revues et modifiées, et de nouvelles lois élaborées et promulguées conformément aux obligations découlant des traités signés par le Népal et aux autres normes internationales relatives aux droits de l’homme, comme exigés par ces instruments. (HCDH, UNICEF, PNUD, HCR, UNIFEM) </a:t>
                      </a:r>
                      <a:endParaRPr lang="fr-FR" sz="800">
                        <a:effectLst/>
                        <a:latin typeface="Calibri"/>
                        <a:ea typeface="Calibri"/>
                        <a:cs typeface="Times New Roman"/>
                      </a:endParaRPr>
                    </a:p>
                  </a:txBody>
                  <a:tcPr marL="31571" marR="31571" marT="0" marB="0"/>
                </a:tc>
              </a:tr>
              <a:tr h="232400">
                <a:tc>
                  <a:txBody>
                    <a:bodyPr/>
                    <a:lstStyle/>
                    <a:p>
                      <a:endParaRPr lang="fr-FR" sz="800">
                        <a:effectLst/>
                        <a:latin typeface="Calibri"/>
                      </a:endParaRPr>
                    </a:p>
                  </a:txBody>
                  <a:tcPr marL="31571" marR="31571" marT="0" marB="0"/>
                </a:tc>
                <a:tc>
                  <a:txBody>
                    <a:bodyPr/>
                    <a:lstStyle/>
                    <a:p>
                      <a:pPr marL="0" marR="0" algn="l" rtl="0">
                        <a:spcBef>
                          <a:spcPts val="0"/>
                        </a:spcBef>
                        <a:spcAft>
                          <a:spcPts val="0"/>
                        </a:spcAft>
                      </a:pPr>
                      <a:r>
                        <a:rPr lang="fr-FR" sz="800" b="0" i="0" u="none" baseline="0" dirty="0">
                          <a:effectLst/>
                        </a:rPr>
                        <a:t>La loi sur l'égalité des sexes est appliquée et les autres lois et règlements existants sont passés en revue et modifiés pour éliminer les lois et pratiques discriminatoires. (</a:t>
                      </a:r>
                      <a:r>
                        <a:rPr lang="fr-FR" sz="800" b="0" i="0" u="none" baseline="0" dirty="0" err="1">
                          <a:effectLst/>
                        </a:rPr>
                        <a:t>UNIFEM</a:t>
                      </a:r>
                      <a:r>
                        <a:rPr lang="fr-FR" sz="800" b="0" i="0" u="none" baseline="0" dirty="0">
                          <a:effectLst/>
                        </a:rPr>
                        <a:t>, </a:t>
                      </a:r>
                      <a:r>
                        <a:rPr lang="fr-FR" sz="800" b="0" i="0" u="none" baseline="0" dirty="0" err="1">
                          <a:effectLst/>
                        </a:rPr>
                        <a:t>HCDH</a:t>
                      </a:r>
                      <a:r>
                        <a:rPr lang="fr-FR" sz="800" b="0" i="0" u="none" baseline="0" dirty="0">
                          <a:effectLst/>
                        </a:rPr>
                        <a:t>, </a:t>
                      </a:r>
                      <a:r>
                        <a:rPr lang="fr-FR" sz="800" b="0" i="0" u="none" baseline="0" dirty="0" err="1">
                          <a:effectLst/>
                        </a:rPr>
                        <a:t>FNUAP</a:t>
                      </a:r>
                      <a:r>
                        <a:rPr lang="fr-FR" sz="800" b="0" i="0" u="none" baseline="0" dirty="0">
                          <a:effectLst/>
                        </a:rPr>
                        <a:t>) </a:t>
                      </a:r>
                      <a:endParaRPr lang="fr-FR" sz="800" dirty="0">
                        <a:effectLst/>
                        <a:latin typeface="Calibri"/>
                        <a:ea typeface="Calibri"/>
                        <a:cs typeface="Times New Roman"/>
                      </a:endParaRPr>
                    </a:p>
                  </a:txBody>
                  <a:tcPr marL="31571" marR="31571" marT="0" marB="0"/>
                </a:tc>
              </a:tr>
              <a:tr h="303873">
                <a:tc>
                  <a:txBody>
                    <a:bodyPr/>
                    <a:lstStyle/>
                    <a:p>
                      <a:endParaRPr lang="fr-FR" sz="800">
                        <a:effectLst/>
                        <a:latin typeface="Calibri"/>
                      </a:endParaRPr>
                    </a:p>
                  </a:txBody>
                  <a:tcPr marL="31571" marR="31571" marT="0" marB="0"/>
                </a:tc>
                <a:tc>
                  <a:txBody>
                    <a:bodyPr/>
                    <a:lstStyle/>
                    <a:p>
                      <a:pPr marL="0" marR="0" algn="l" rtl="0">
                        <a:spcBef>
                          <a:spcPts val="0"/>
                        </a:spcBef>
                        <a:spcAft>
                          <a:spcPts val="0"/>
                        </a:spcAft>
                      </a:pPr>
                      <a:r>
                        <a:rPr lang="fr-FR" sz="800" b="0" i="0" u="none" baseline="0" dirty="0">
                          <a:effectLst/>
                        </a:rPr>
                        <a:t>Les cadres juridique et politique nécessaires sont mis en place pour que les femmes, les </a:t>
                      </a:r>
                      <a:r>
                        <a:rPr lang="fr-FR" sz="800" b="0" i="0" u="none" baseline="0" dirty="0" err="1">
                          <a:effectLst/>
                        </a:rPr>
                        <a:t>Dalits</a:t>
                      </a:r>
                      <a:r>
                        <a:rPr lang="fr-FR" sz="800" b="0" i="0" u="none" baseline="0" dirty="0">
                          <a:effectLst/>
                        </a:rPr>
                        <a:t>, les </a:t>
                      </a:r>
                      <a:r>
                        <a:rPr lang="fr-FR" sz="800" b="0" i="0" u="none" baseline="0" dirty="0" err="1">
                          <a:effectLst/>
                        </a:rPr>
                        <a:t>Janajatis</a:t>
                      </a:r>
                      <a:r>
                        <a:rPr lang="fr-FR" sz="800" b="0" i="0" u="none" baseline="0" dirty="0">
                          <a:effectLst/>
                        </a:rPr>
                        <a:t>, les </a:t>
                      </a:r>
                      <a:r>
                        <a:rPr lang="fr-FR" sz="800" b="0" i="0" u="none" baseline="0" dirty="0" err="1">
                          <a:effectLst/>
                        </a:rPr>
                        <a:t>Madhesis</a:t>
                      </a:r>
                      <a:r>
                        <a:rPr lang="fr-FR" sz="800" b="0" i="0" u="none" baseline="0" dirty="0">
                          <a:effectLst/>
                        </a:rPr>
                        <a:t> et les autres groupes exclus soient représentés de manière proportionnelle au sein de tous les mécanismes d'État. (PNUD, </a:t>
                      </a:r>
                      <a:r>
                        <a:rPr lang="fr-FR" sz="800" b="0" i="0" u="none" baseline="0" dirty="0" err="1">
                          <a:effectLst/>
                        </a:rPr>
                        <a:t>FNUAP</a:t>
                      </a:r>
                      <a:r>
                        <a:rPr lang="fr-FR" sz="800" b="0" i="0" u="none" baseline="0" dirty="0">
                          <a:effectLst/>
                        </a:rPr>
                        <a:t>, </a:t>
                      </a:r>
                      <a:r>
                        <a:rPr lang="fr-FR" sz="800" b="0" i="0" u="none" baseline="0" dirty="0" err="1">
                          <a:effectLst/>
                        </a:rPr>
                        <a:t>HCDH</a:t>
                      </a:r>
                      <a:r>
                        <a:rPr lang="fr-FR" sz="800" b="0" i="0" u="none" baseline="0" dirty="0">
                          <a:effectLst/>
                        </a:rPr>
                        <a:t>, </a:t>
                      </a:r>
                      <a:r>
                        <a:rPr lang="fr-FR" sz="800" b="0" i="0" u="none" baseline="0" dirty="0" err="1">
                          <a:effectLst/>
                        </a:rPr>
                        <a:t>UNIFEM</a:t>
                      </a:r>
                      <a:r>
                        <a:rPr lang="fr-FR" sz="800" b="0" i="0" u="none" baseline="0" dirty="0">
                          <a:effectLst/>
                        </a:rPr>
                        <a:t>) </a:t>
                      </a:r>
                      <a:endParaRPr lang="fr-FR" sz="800" dirty="0">
                        <a:effectLst/>
                        <a:latin typeface="Calibri"/>
                        <a:ea typeface="Calibri"/>
                        <a:cs typeface="Times New Roman"/>
                      </a:endParaRPr>
                    </a:p>
                  </a:txBody>
                  <a:tcPr marL="31571" marR="31571" marT="0" marB="0"/>
                </a:tc>
              </a:tr>
            </a:tbl>
          </a:graphicData>
        </a:graphic>
      </p:graphicFrame>
    </p:spTree>
    <p:extLst>
      <p:ext uri="{BB962C8B-B14F-4D97-AF65-F5344CB8AC3E}">
        <p14:creationId xmlns:p14="http://schemas.microsoft.com/office/powerpoint/2010/main" val="143775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0"/>
            <a:r>
              <a:rPr lang="fr-FR" b="1" i="0" u="none" baseline="0" dirty="0"/>
              <a:t>Que cherchons-nous à changer ?</a:t>
            </a:r>
            <a:endParaRPr lang="fr-FR" b="1" dirty="0"/>
          </a:p>
        </p:txBody>
      </p:sp>
      <p:sp>
        <p:nvSpPr>
          <p:cNvPr id="3" name="Content Placeholder 2"/>
          <p:cNvSpPr>
            <a:spLocks noGrp="1"/>
          </p:cNvSpPr>
          <p:nvPr>
            <p:ph idx="1"/>
          </p:nvPr>
        </p:nvSpPr>
        <p:spPr/>
        <p:txBody>
          <a:bodyPr/>
          <a:lstStyle/>
          <a:p>
            <a:endParaRPr lang="fr-FR" dirty="0"/>
          </a:p>
        </p:txBody>
      </p:sp>
      <p:grpSp>
        <p:nvGrpSpPr>
          <p:cNvPr id="4" name="Group 1"/>
          <p:cNvGrpSpPr>
            <a:grpSpLocks noChangeAspect="1"/>
          </p:cNvGrpSpPr>
          <p:nvPr/>
        </p:nvGrpSpPr>
        <p:grpSpPr bwMode="auto">
          <a:xfrm>
            <a:off x="1626162" y="1555269"/>
            <a:ext cx="5508625" cy="4579938"/>
            <a:chOff x="2499" y="7498"/>
            <a:chExt cx="10642" cy="9100"/>
          </a:xfrm>
        </p:grpSpPr>
        <p:sp>
          <p:nvSpPr>
            <p:cNvPr id="5" name="AutoShape 26"/>
            <p:cNvSpPr>
              <a:spLocks noChangeAspect="1" noChangeArrowheads="1" noTextEdit="1"/>
            </p:cNvSpPr>
            <p:nvPr/>
          </p:nvSpPr>
          <p:spPr bwMode="auto">
            <a:xfrm>
              <a:off x="2499" y="7498"/>
              <a:ext cx="10642" cy="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sp>
          <p:nvSpPr>
            <p:cNvPr id="6" name="Rectangle 25"/>
            <p:cNvSpPr>
              <a:spLocks noChangeArrowheads="1"/>
            </p:cNvSpPr>
            <p:nvPr/>
          </p:nvSpPr>
          <p:spPr bwMode="auto">
            <a:xfrm>
              <a:off x="2720" y="7725"/>
              <a:ext cx="10200" cy="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rtl="0" eaLnBrk="1" hangingPunct="1"/>
              <a:r>
                <a:rPr lang="fr-FR" sz="1600" b="1" i="0" u="none" baseline="0">
                  <a:solidFill>
                    <a:srgbClr val="993300"/>
                  </a:solidFill>
                  <a:latin typeface="Trebuchet MS" pitchFamily="34" charset="0"/>
                  <a:ea typeface="Times New Roman" pitchFamily="18" charset="0"/>
                  <a:cs typeface="Arial Black" pitchFamily="34" charset="0"/>
                </a:rPr>
                <a:t>Que cherchons-nous à changer ?</a:t>
              </a:r>
              <a:endParaRPr lang="fr-FR" altLang="en-US" sz="2000" b="1">
                <a:ea typeface="Times New Roman" pitchFamily="18" charset="0"/>
                <a:cs typeface="Arial Black" pitchFamily="34" charset="0"/>
              </a:endParaRPr>
            </a:p>
          </p:txBody>
        </p:sp>
        <p:sp>
          <p:nvSpPr>
            <p:cNvPr id="7" name="Rectangle 24"/>
            <p:cNvSpPr>
              <a:spLocks noChangeArrowheads="1"/>
            </p:cNvSpPr>
            <p:nvPr/>
          </p:nvSpPr>
          <p:spPr bwMode="auto">
            <a:xfrm>
              <a:off x="2982" y="8255"/>
              <a:ext cx="9717" cy="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611" tIns="31306" rIns="62611" bIns="31306"/>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8" name="Line 23"/>
            <p:cNvSpPr>
              <a:spLocks noChangeShapeType="1"/>
            </p:cNvSpPr>
            <p:nvPr/>
          </p:nvSpPr>
          <p:spPr bwMode="auto">
            <a:xfrm>
              <a:off x="7820" y="10091"/>
              <a:ext cx="0" cy="4525"/>
            </a:xfrm>
            <a:prstGeom prst="line">
              <a:avLst/>
            </a:prstGeom>
            <a:noFill/>
            <a:ln w="38100">
              <a:solidFill>
                <a:srgbClr val="CC3300"/>
              </a:solidFill>
              <a:round/>
              <a:headEnd type="none" w="lg" len="med"/>
              <a:tailEnd type="none" w="lg" len="lg"/>
            </a:ln>
            <a:extLst>
              <a:ext uri="{909E8E84-426E-40DD-AFC4-6F175D3DCCD1}">
                <a14:hiddenFill xmlns:a14="http://schemas.microsoft.com/office/drawing/2010/main">
                  <a:noFill/>
                </a14:hiddenFill>
              </a:ext>
            </a:extLst>
          </p:spPr>
          <p:txBody>
            <a:bodyPr/>
            <a:lstStyle/>
            <a:p>
              <a:endParaRPr lang="fr-FR"/>
            </a:p>
          </p:txBody>
        </p:sp>
        <p:sp>
          <p:nvSpPr>
            <p:cNvPr id="9" name="Line 22"/>
            <p:cNvSpPr>
              <a:spLocks noChangeShapeType="1"/>
            </p:cNvSpPr>
            <p:nvPr/>
          </p:nvSpPr>
          <p:spPr bwMode="auto">
            <a:xfrm>
              <a:off x="4320" y="12045"/>
              <a:ext cx="6921" cy="0"/>
            </a:xfrm>
            <a:prstGeom prst="line">
              <a:avLst/>
            </a:prstGeom>
            <a:noFill/>
            <a:ln w="38100">
              <a:solidFill>
                <a:srgbClr val="CC3300"/>
              </a:solidFill>
              <a:round/>
              <a:headEnd type="none" w="lg" len="med"/>
              <a:tailEnd type="none" w="lg" len="lg"/>
            </a:ln>
            <a:extLst>
              <a:ext uri="{909E8E84-426E-40DD-AFC4-6F175D3DCCD1}">
                <a14:hiddenFill xmlns:a14="http://schemas.microsoft.com/office/drawing/2010/main">
                  <a:noFill/>
                </a14:hiddenFill>
              </a:ext>
            </a:extLst>
          </p:spPr>
          <p:txBody>
            <a:bodyPr/>
            <a:lstStyle/>
            <a:p>
              <a:endParaRPr lang="fr-FR"/>
            </a:p>
          </p:txBody>
        </p:sp>
        <p:sp>
          <p:nvSpPr>
            <p:cNvPr id="10" name="Rectangle 21"/>
            <p:cNvSpPr>
              <a:spLocks noChangeArrowheads="1"/>
            </p:cNvSpPr>
            <p:nvPr/>
          </p:nvSpPr>
          <p:spPr bwMode="auto">
            <a:xfrm>
              <a:off x="4949" y="8406"/>
              <a:ext cx="5963" cy="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1" name="Text Box 20"/>
            <p:cNvSpPr txBox="1">
              <a:spLocks noChangeArrowheads="1"/>
            </p:cNvSpPr>
            <p:nvPr/>
          </p:nvSpPr>
          <p:spPr bwMode="auto">
            <a:xfrm>
              <a:off x="4620" y="9360"/>
              <a:ext cx="2821" cy="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2" name="Text Box 19"/>
            <p:cNvSpPr txBox="1">
              <a:spLocks noChangeArrowheads="1"/>
            </p:cNvSpPr>
            <p:nvPr/>
          </p:nvSpPr>
          <p:spPr bwMode="auto">
            <a:xfrm>
              <a:off x="4200" y="11006"/>
              <a:ext cx="3220"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3" name="Text Box 18"/>
            <p:cNvSpPr txBox="1">
              <a:spLocks noChangeArrowheads="1"/>
            </p:cNvSpPr>
            <p:nvPr/>
          </p:nvSpPr>
          <p:spPr bwMode="auto">
            <a:xfrm>
              <a:off x="3820" y="9370"/>
              <a:ext cx="4200" cy="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4" name="Text Box 17"/>
            <p:cNvSpPr txBox="1">
              <a:spLocks noChangeArrowheads="1"/>
            </p:cNvSpPr>
            <p:nvPr/>
          </p:nvSpPr>
          <p:spPr bwMode="auto">
            <a:xfrm>
              <a:off x="3749" y="9668"/>
              <a:ext cx="3471"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5" name="Text Box 16"/>
            <p:cNvSpPr txBox="1">
              <a:spLocks noChangeArrowheads="1"/>
            </p:cNvSpPr>
            <p:nvPr/>
          </p:nvSpPr>
          <p:spPr bwMode="auto">
            <a:xfrm>
              <a:off x="4321" y="10428"/>
              <a:ext cx="3101" cy="1344"/>
            </a:xfrm>
            <a:prstGeom prst="rect">
              <a:avLst/>
            </a:prstGeom>
            <a:noFill/>
            <a:ln w="22225">
              <a:noFill/>
              <a:miter lim="800000"/>
              <a:headEnd type="none" w="lg" len="med"/>
              <a:tailEnd type="none" w="lg" len="lg"/>
            </a:ln>
          </p:spPr>
          <p:txBody>
            <a:bodyPr lIns="62179" tIns="31090" rIns="62179" bIns="31090"/>
            <a:lstStyle/>
            <a:p>
              <a:pPr algn="l" rtl="0">
                <a:defRPr/>
              </a:pP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La </a:t>
              </a:r>
              <a: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t>conscience</a:t>
              </a:r>
              <a:b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t>des </a:t>
              </a: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femmes </a:t>
              </a:r>
              <a:r>
                <a:rPr lang="fr-FR" sz="1400" dirty="0">
                  <a:solidFill>
                    <a:srgbClr val="5B047A"/>
                  </a:solidFill>
                  <a:effectLst>
                    <a:outerShdw blurRad="38100" dist="38100" dir="2700000" algn="tl">
                      <a:srgbClr val="C0C0C0"/>
                    </a:outerShdw>
                  </a:effectLst>
                  <a:ea typeface="Times New Roman" pitchFamily="18" charset="0"/>
                  <a:cs typeface="Arial" pitchFamily="34" charset="0"/>
                </a:rPr>
                <a:t/>
              </a:r>
              <a:br>
                <a:rPr lang="fr-FR" sz="1400" dirty="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et des hommes</a:t>
              </a:r>
              <a:endParaRPr lang="fr-FR" dirty="0"/>
            </a:p>
          </p:txBody>
        </p:sp>
        <p:sp>
          <p:nvSpPr>
            <p:cNvPr id="16" name="Text Box 15"/>
            <p:cNvSpPr txBox="1">
              <a:spLocks noChangeArrowheads="1"/>
            </p:cNvSpPr>
            <p:nvPr/>
          </p:nvSpPr>
          <p:spPr bwMode="auto">
            <a:xfrm>
              <a:off x="4321" y="12605"/>
              <a:ext cx="3300" cy="1751"/>
            </a:xfrm>
            <a:prstGeom prst="rect">
              <a:avLst/>
            </a:prstGeom>
            <a:noFill/>
            <a:ln w="22225">
              <a:noFill/>
              <a:miter lim="800000"/>
              <a:headEnd type="none" w="lg" len="med"/>
              <a:tailEnd type="none" w="lg" len="lg"/>
            </a:ln>
          </p:spPr>
          <p:txBody>
            <a:bodyPr lIns="62179" tIns="31090" rIns="62179" bIns="31090"/>
            <a:lstStyle/>
            <a:p>
              <a:pPr algn="l" rtl="0">
                <a:defRPr/>
              </a:pP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Les normes culturelles informelles </a:t>
              </a:r>
              <a: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t>et</a:t>
              </a:r>
              <a:b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dirty="0" smtClean="0">
                  <a:solidFill>
                    <a:srgbClr val="5B047A"/>
                  </a:solidFill>
                  <a:effectLst>
                    <a:outerShdw blurRad="38100" dist="38100" dir="2700000" algn="tl">
                      <a:srgbClr val="C0C0C0"/>
                    </a:outerShdw>
                  </a:effectLst>
                  <a:ea typeface="Times New Roman" pitchFamily="18" charset="0"/>
                  <a:cs typeface="Arial" pitchFamily="34" charset="0"/>
                </a:rPr>
                <a:t>les </a:t>
              </a: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pratiques d'exclusion</a:t>
              </a:r>
              <a:endParaRPr lang="fr-FR" dirty="0"/>
            </a:p>
          </p:txBody>
        </p:sp>
        <p:sp>
          <p:nvSpPr>
            <p:cNvPr id="17" name="Text Box 14"/>
            <p:cNvSpPr txBox="1">
              <a:spLocks noChangeArrowheads="1"/>
            </p:cNvSpPr>
            <p:nvPr/>
          </p:nvSpPr>
          <p:spPr bwMode="auto">
            <a:xfrm>
              <a:off x="8820" y="10295"/>
              <a:ext cx="2900" cy="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endParaRPr lang="fr-FR" altLang="en-US"/>
            </a:p>
          </p:txBody>
        </p:sp>
        <p:sp>
          <p:nvSpPr>
            <p:cNvPr id="18" name="Text Box 13"/>
            <p:cNvSpPr txBox="1">
              <a:spLocks noChangeArrowheads="1"/>
            </p:cNvSpPr>
            <p:nvPr/>
          </p:nvSpPr>
          <p:spPr bwMode="auto">
            <a:xfrm>
              <a:off x="8421" y="10428"/>
              <a:ext cx="3199" cy="1344"/>
            </a:xfrm>
            <a:prstGeom prst="rect">
              <a:avLst/>
            </a:prstGeom>
            <a:noFill/>
            <a:ln w="22225">
              <a:noFill/>
              <a:miter lim="800000"/>
              <a:headEnd type="none" w="lg" len="med"/>
              <a:tailEnd type="none" w="lg" len="lg"/>
            </a:ln>
          </p:spPr>
          <p:txBody>
            <a:bodyPr lIns="62179" tIns="31090" rIns="62179" bIns="31090"/>
            <a:lstStyle/>
            <a:p>
              <a:pPr algn="l" rtl="0">
                <a:defRPr/>
              </a:pPr>
              <a:r>
                <a:rPr lang="fr-FR" sz="1400" b="0" i="0" u="none" baseline="0">
                  <a:solidFill>
                    <a:srgbClr val="5B047A"/>
                  </a:solidFill>
                  <a:effectLst>
                    <a:outerShdw blurRad="38100" dist="38100" dir="2700000" algn="tl">
                      <a:srgbClr val="C0C0C0"/>
                    </a:outerShdw>
                  </a:effectLst>
                  <a:ea typeface="Times New Roman" pitchFamily="18" charset="0"/>
                  <a:cs typeface="Arial" pitchFamily="34" charset="0"/>
                </a:rPr>
                <a:t>L'accès </a:t>
              </a:r>
              <a:r>
                <a:rPr lang="fr-FR" sz="1400">
                  <a:solidFill>
                    <a:srgbClr val="5B047A"/>
                  </a:solidFill>
                  <a:effectLst>
                    <a:outerShdw blurRad="38100" dist="38100" dir="2700000" algn="tl">
                      <a:srgbClr val="C0C0C0"/>
                    </a:outerShdw>
                  </a:effectLst>
                  <a:ea typeface="Times New Roman" pitchFamily="18" charset="0"/>
                  <a:cs typeface="Arial" pitchFamily="34" charset="0"/>
                </a:rPr>
                <a:t/>
              </a:r>
              <a:br>
                <a:rPr lang="fr-FR" sz="140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a:solidFill>
                    <a:srgbClr val="5B047A"/>
                  </a:solidFill>
                  <a:effectLst>
                    <a:outerShdw blurRad="38100" dist="38100" dir="2700000" algn="tl">
                      <a:srgbClr val="C0C0C0"/>
                    </a:outerShdw>
                  </a:effectLst>
                  <a:ea typeface="Times New Roman" pitchFamily="18" charset="0"/>
                  <a:cs typeface="Arial" pitchFamily="34" charset="0"/>
                </a:rPr>
                <a:t>des femmes </a:t>
              </a:r>
              <a:r>
                <a:rPr lang="fr-FR" sz="1400">
                  <a:solidFill>
                    <a:srgbClr val="5B047A"/>
                  </a:solidFill>
                  <a:effectLst>
                    <a:outerShdw blurRad="38100" dist="38100" dir="2700000" algn="tl">
                      <a:srgbClr val="C0C0C0"/>
                    </a:outerShdw>
                  </a:effectLst>
                  <a:ea typeface="Times New Roman" pitchFamily="18" charset="0"/>
                  <a:cs typeface="Arial" pitchFamily="34" charset="0"/>
                </a:rPr>
                <a:t/>
              </a:r>
              <a:br>
                <a:rPr lang="fr-FR" sz="140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a:solidFill>
                    <a:srgbClr val="5B047A"/>
                  </a:solidFill>
                  <a:effectLst>
                    <a:outerShdw blurRad="38100" dist="38100" dir="2700000" algn="tl">
                      <a:srgbClr val="C0C0C0"/>
                    </a:outerShdw>
                  </a:effectLst>
                  <a:ea typeface="Times New Roman" pitchFamily="18" charset="0"/>
                  <a:cs typeface="Arial" pitchFamily="34" charset="0"/>
                </a:rPr>
                <a:t>aux ressources</a:t>
              </a:r>
              <a:endParaRPr lang="fr-FR" dirty="0"/>
            </a:p>
          </p:txBody>
        </p:sp>
        <p:sp>
          <p:nvSpPr>
            <p:cNvPr id="19" name="Text Box 12"/>
            <p:cNvSpPr txBox="1">
              <a:spLocks noChangeArrowheads="1"/>
            </p:cNvSpPr>
            <p:nvPr/>
          </p:nvSpPr>
          <p:spPr bwMode="auto">
            <a:xfrm>
              <a:off x="8421" y="12605"/>
              <a:ext cx="3499" cy="1344"/>
            </a:xfrm>
            <a:prstGeom prst="rect">
              <a:avLst/>
            </a:prstGeom>
            <a:noFill/>
            <a:ln w="22225">
              <a:noFill/>
              <a:miter lim="800000"/>
              <a:headEnd type="none" w="lg" len="med"/>
              <a:tailEnd type="none" w="lg" len="lg"/>
            </a:ln>
          </p:spPr>
          <p:txBody>
            <a:bodyPr lIns="62179" tIns="31090" rIns="62179" bIns="31090"/>
            <a:lstStyle/>
            <a:p>
              <a:pPr algn="l" rtl="0">
                <a:defRPr/>
              </a:pP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Les institutions </a:t>
              </a:r>
              <a:r>
                <a:rPr lang="fr-FR" sz="1400" dirty="0">
                  <a:solidFill>
                    <a:srgbClr val="5B047A"/>
                  </a:solidFill>
                  <a:effectLst>
                    <a:outerShdw blurRad="38100" dist="38100" dir="2700000" algn="tl">
                      <a:srgbClr val="C0C0C0"/>
                    </a:outerShdw>
                  </a:effectLst>
                  <a:ea typeface="Times New Roman" pitchFamily="18" charset="0"/>
                  <a:cs typeface="Arial" pitchFamily="34" charset="0"/>
                </a:rPr>
                <a:t/>
              </a:r>
              <a:br>
                <a:rPr lang="fr-FR" sz="1400" dirty="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officielles : lois, </a:t>
              </a:r>
              <a:r>
                <a:rPr lang="fr-FR" sz="1400" dirty="0">
                  <a:solidFill>
                    <a:srgbClr val="5B047A"/>
                  </a:solidFill>
                  <a:effectLst>
                    <a:outerShdw blurRad="38100" dist="38100" dir="2700000" algn="tl">
                      <a:srgbClr val="C0C0C0"/>
                    </a:outerShdw>
                  </a:effectLst>
                  <a:ea typeface="Times New Roman" pitchFamily="18" charset="0"/>
                  <a:cs typeface="Arial" pitchFamily="34" charset="0"/>
                </a:rPr>
                <a:t/>
              </a:r>
              <a:br>
                <a:rPr lang="fr-FR" sz="1400" dirty="0">
                  <a:solidFill>
                    <a:srgbClr val="5B047A"/>
                  </a:solidFill>
                  <a:effectLst>
                    <a:outerShdw blurRad="38100" dist="38100" dir="2700000" algn="tl">
                      <a:srgbClr val="C0C0C0"/>
                    </a:outerShdw>
                  </a:effectLst>
                  <a:ea typeface="Times New Roman" pitchFamily="18" charset="0"/>
                  <a:cs typeface="Arial" pitchFamily="34" charset="0"/>
                </a:rPr>
              </a:br>
              <a:r>
                <a:rPr lang="fr-FR" sz="1400" b="0" i="0" u="none" baseline="0" dirty="0">
                  <a:solidFill>
                    <a:srgbClr val="5B047A"/>
                  </a:solidFill>
                  <a:effectLst>
                    <a:outerShdw blurRad="38100" dist="38100" dir="2700000" algn="tl">
                      <a:srgbClr val="C0C0C0"/>
                    </a:outerShdw>
                  </a:effectLst>
                  <a:ea typeface="Times New Roman" pitchFamily="18" charset="0"/>
                  <a:cs typeface="Arial" pitchFamily="34" charset="0"/>
                </a:rPr>
                <a:t>politiques, etc.</a:t>
              </a:r>
              <a:endParaRPr lang="fr-FR" dirty="0"/>
            </a:p>
          </p:txBody>
        </p:sp>
        <p:sp>
          <p:nvSpPr>
            <p:cNvPr id="20" name="Line 11"/>
            <p:cNvSpPr>
              <a:spLocks noChangeShapeType="1"/>
            </p:cNvSpPr>
            <p:nvPr/>
          </p:nvSpPr>
          <p:spPr bwMode="auto">
            <a:xfrm flipH="1">
              <a:off x="6520" y="11016"/>
              <a:ext cx="1900" cy="144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1" name="Line 10"/>
            <p:cNvSpPr>
              <a:spLocks noChangeShapeType="1"/>
            </p:cNvSpPr>
            <p:nvPr/>
          </p:nvSpPr>
          <p:spPr bwMode="auto">
            <a:xfrm flipH="1">
              <a:off x="7020" y="11016"/>
              <a:ext cx="1400" cy="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2" name="Line 9"/>
            <p:cNvSpPr>
              <a:spLocks noChangeShapeType="1"/>
            </p:cNvSpPr>
            <p:nvPr/>
          </p:nvSpPr>
          <p:spPr bwMode="auto">
            <a:xfrm flipH="1">
              <a:off x="6720" y="13382"/>
              <a:ext cx="1700" cy="0"/>
            </a:xfrm>
            <a:prstGeom prst="line">
              <a:avLst/>
            </a:prstGeom>
            <a:noFill/>
            <a:ln w="28575">
              <a:solidFill>
                <a:srgbClr val="5B047A"/>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 name="Text Box 8"/>
            <p:cNvSpPr txBox="1">
              <a:spLocks noChangeArrowheads="1"/>
            </p:cNvSpPr>
            <p:nvPr/>
          </p:nvSpPr>
          <p:spPr bwMode="auto">
            <a:xfrm>
              <a:off x="6441" y="9012"/>
              <a:ext cx="2700" cy="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rtl="0" eaLnBrk="1" hangingPunct="1"/>
              <a:r>
                <a:rPr lang="fr-FR" sz="1200" b="1" i="1" u="none" baseline="0">
                  <a:solidFill>
                    <a:srgbClr val="CC3300"/>
                  </a:solidFill>
                  <a:ea typeface="Times New Roman" pitchFamily="18" charset="0"/>
                  <a:cs typeface="Arial" pitchFamily="34" charset="0"/>
                </a:rPr>
                <a:t>Changement </a:t>
              </a:r>
              <a:r>
                <a:rPr lang="fr-FR" sz="1200" b="1" i="1">
                  <a:solidFill>
                    <a:srgbClr val="CC3300"/>
                  </a:solidFill>
                  <a:ea typeface="Times New Roman" pitchFamily="18" charset="0"/>
                  <a:cs typeface="Arial" pitchFamily="34" charset="0"/>
                </a:rPr>
                <a:t/>
              </a:r>
              <a:br>
                <a:rPr lang="fr-FR" sz="1200" b="1" i="1">
                  <a:solidFill>
                    <a:srgbClr val="CC3300"/>
                  </a:solidFill>
                  <a:ea typeface="Times New Roman" pitchFamily="18" charset="0"/>
                  <a:cs typeface="Arial" pitchFamily="34" charset="0"/>
                </a:rPr>
              </a:br>
              <a:r>
                <a:rPr lang="fr-FR" sz="1200" b="1" i="1" u="none" baseline="0">
                  <a:solidFill>
                    <a:srgbClr val="CC3300"/>
                  </a:solidFill>
                  <a:ea typeface="Times New Roman" pitchFamily="18" charset="0"/>
                  <a:cs typeface="Arial" pitchFamily="34" charset="0"/>
                </a:rPr>
                <a:t>individuel</a:t>
              </a:r>
              <a:endParaRPr lang="fr-FR" altLang="en-US">
                <a:ea typeface="Times New Roman" pitchFamily="18" charset="0"/>
                <a:cs typeface="Arial" pitchFamily="34" charset="0"/>
              </a:endParaRPr>
            </a:p>
          </p:txBody>
        </p:sp>
        <p:sp>
          <p:nvSpPr>
            <p:cNvPr id="24" name="Text Box 7"/>
            <p:cNvSpPr txBox="1">
              <a:spLocks noChangeArrowheads="1"/>
            </p:cNvSpPr>
            <p:nvPr/>
          </p:nvSpPr>
          <p:spPr bwMode="auto">
            <a:xfrm flipH="1">
              <a:off x="4274" y="15611"/>
              <a:ext cx="7100"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rtl="0" eaLnBrk="1" hangingPunct="1"/>
              <a:r>
                <a:rPr lang="fr-FR" sz="1200" b="1" i="0" u="none" baseline="0" dirty="0">
                  <a:solidFill>
                    <a:srgbClr val="660066"/>
                  </a:solidFill>
                  <a:ea typeface="Times New Roman" pitchFamily="18" charset="0"/>
                  <a:cs typeface="Arial" pitchFamily="34" charset="0"/>
                </a:rPr>
                <a:t>Les flèches représentent les relations potentielles entre les domaines du changement</a:t>
              </a:r>
              <a:endParaRPr lang="fr-FR" altLang="en-US" dirty="0">
                <a:ea typeface="Times New Roman" pitchFamily="18" charset="0"/>
                <a:cs typeface="Arial" pitchFamily="34" charset="0"/>
              </a:endParaRPr>
            </a:p>
          </p:txBody>
        </p:sp>
        <p:sp>
          <p:nvSpPr>
            <p:cNvPr id="25" name="Text Box 6"/>
            <p:cNvSpPr txBox="1">
              <a:spLocks noChangeArrowheads="1"/>
            </p:cNvSpPr>
            <p:nvPr/>
          </p:nvSpPr>
          <p:spPr bwMode="auto">
            <a:xfrm>
              <a:off x="6491" y="14702"/>
              <a:ext cx="2600" cy="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rtl="0" eaLnBrk="1" hangingPunct="1"/>
              <a:r>
                <a:rPr lang="fr-FR" sz="1200" b="1" i="1" u="none" baseline="0">
                  <a:solidFill>
                    <a:srgbClr val="CC3300"/>
                  </a:solidFill>
                  <a:ea typeface="Times New Roman" pitchFamily="18" charset="0"/>
                  <a:cs typeface="Arial" pitchFamily="34" charset="0"/>
                </a:rPr>
                <a:t>Changement systémique</a:t>
              </a:r>
              <a:endParaRPr lang="fr-FR" altLang="en-US">
                <a:ea typeface="Times New Roman" pitchFamily="18" charset="0"/>
                <a:cs typeface="Arial" pitchFamily="34" charset="0"/>
              </a:endParaRPr>
            </a:p>
          </p:txBody>
        </p:sp>
        <p:sp>
          <p:nvSpPr>
            <p:cNvPr id="26" name="Text Box 5"/>
            <p:cNvSpPr txBox="1">
              <a:spLocks noChangeArrowheads="1"/>
            </p:cNvSpPr>
            <p:nvPr/>
          </p:nvSpPr>
          <p:spPr bwMode="auto">
            <a:xfrm>
              <a:off x="2542" y="11796"/>
              <a:ext cx="1821"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r>
                <a:rPr lang="fr-FR" sz="1200" b="1" i="1" u="none" baseline="0">
                  <a:solidFill>
                    <a:srgbClr val="CC3300"/>
                  </a:solidFill>
                  <a:ea typeface="Times New Roman" pitchFamily="18" charset="0"/>
                  <a:cs typeface="Arial" pitchFamily="34" charset="0"/>
                </a:rPr>
                <a:t>Informel</a:t>
              </a:r>
              <a:endParaRPr lang="fr-FR" altLang="en-US">
                <a:ea typeface="Times New Roman" pitchFamily="18" charset="0"/>
                <a:cs typeface="Arial" pitchFamily="34" charset="0"/>
              </a:endParaRPr>
            </a:p>
          </p:txBody>
        </p:sp>
        <p:sp>
          <p:nvSpPr>
            <p:cNvPr id="27" name="Text Box 4"/>
            <p:cNvSpPr txBox="1">
              <a:spLocks noChangeArrowheads="1"/>
            </p:cNvSpPr>
            <p:nvPr/>
          </p:nvSpPr>
          <p:spPr bwMode="auto">
            <a:xfrm>
              <a:off x="11415" y="11796"/>
              <a:ext cx="1579"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lg" len="med"/>
                  <a:tailEnd type="none" w="lg" len="lg"/>
                </a14:hiddenLine>
              </a:ext>
            </a:extLst>
          </p:spPr>
          <p:txBody>
            <a:bodyPr lIns="62179" tIns="31090" rIns="62179" bIns="3109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rtl="0" eaLnBrk="1" hangingPunct="1"/>
              <a:r>
                <a:rPr lang="fr-FR" sz="1200" b="1" i="1" u="none" baseline="0">
                  <a:solidFill>
                    <a:srgbClr val="CC3300"/>
                  </a:solidFill>
                  <a:ea typeface="Times New Roman" pitchFamily="18" charset="0"/>
                  <a:cs typeface="Arial" pitchFamily="34" charset="0"/>
                </a:rPr>
                <a:t>  Formel</a:t>
              </a:r>
              <a:endParaRPr lang="fr-FR" altLang="en-US">
                <a:ea typeface="Times New Roman" pitchFamily="18" charset="0"/>
                <a:cs typeface="Arial" pitchFamily="34" charset="0"/>
              </a:endParaRPr>
            </a:p>
          </p:txBody>
        </p:sp>
        <p:sp>
          <p:nvSpPr>
            <p:cNvPr id="28" name="Line 3"/>
            <p:cNvSpPr>
              <a:spLocks noChangeShapeType="1"/>
            </p:cNvSpPr>
            <p:nvPr/>
          </p:nvSpPr>
          <p:spPr bwMode="auto">
            <a:xfrm>
              <a:off x="4120" y="11222"/>
              <a:ext cx="0" cy="1543"/>
            </a:xfrm>
            <a:prstGeom prst="line">
              <a:avLst/>
            </a:prstGeom>
            <a:noFill/>
            <a:ln w="22225">
              <a:solidFill>
                <a:srgbClr val="800080"/>
              </a:solidFill>
              <a:round/>
              <a:headEnd type="none" w="lg" len="me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9" name="Line 2"/>
            <p:cNvSpPr>
              <a:spLocks noChangeShapeType="1"/>
            </p:cNvSpPr>
            <p:nvPr/>
          </p:nvSpPr>
          <p:spPr bwMode="auto">
            <a:xfrm flipV="1">
              <a:off x="11020" y="11325"/>
              <a:ext cx="0" cy="1646"/>
            </a:xfrm>
            <a:prstGeom prst="line">
              <a:avLst/>
            </a:prstGeom>
            <a:noFill/>
            <a:ln w="22225">
              <a:solidFill>
                <a:srgbClr val="800080"/>
              </a:solidFill>
              <a:round/>
              <a:headEnd type="none" w="lg" len="med"/>
              <a:tailEnd type="triangle" w="lg" len="lg"/>
            </a:ln>
            <a:extLst>
              <a:ext uri="{909E8E84-426E-40DD-AFC4-6F175D3DCCD1}">
                <a14:hiddenFill xmlns:a14="http://schemas.microsoft.com/office/drawing/2010/main">
                  <a:noFill/>
                </a14:hiddenFill>
              </a:ext>
            </a:extLst>
          </p:spPr>
          <p:txBody>
            <a:bodyPr/>
            <a:lstStyle/>
            <a:p>
              <a:endParaRPr lang="fr-FR"/>
            </a:p>
          </p:txBody>
        </p:sp>
      </p:grpSp>
    </p:spTree>
    <p:extLst>
      <p:ext uri="{BB962C8B-B14F-4D97-AF65-F5344CB8AC3E}">
        <p14:creationId xmlns:p14="http://schemas.microsoft.com/office/powerpoint/2010/main" val="340566099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11"/>
</p:tagLst>
</file>

<file path=ppt/tags/tag12.xml><?xml version="1.0" encoding="utf-8"?>
<p:tagLst xmlns:a="http://schemas.openxmlformats.org/drawingml/2006/main" xmlns:r="http://schemas.openxmlformats.org/officeDocument/2006/relationships" xmlns:p="http://schemas.openxmlformats.org/presentationml/2006/main">
  <p:tag name="NUM" val="12"/>
</p:tagLst>
</file>

<file path=ppt/tags/tag13.xml><?xml version="1.0" encoding="utf-8"?>
<p:tagLst xmlns:a="http://schemas.openxmlformats.org/drawingml/2006/main" xmlns:r="http://schemas.openxmlformats.org/officeDocument/2006/relationships" xmlns:p="http://schemas.openxmlformats.org/presentationml/2006/main">
  <p:tag name="NUM" val="13"/>
</p:tagLst>
</file>

<file path=ppt/tags/tag14.xml><?xml version="1.0" encoding="utf-8"?>
<p:tagLst xmlns:a="http://schemas.openxmlformats.org/drawingml/2006/main" xmlns:r="http://schemas.openxmlformats.org/officeDocument/2006/relationships" xmlns:p="http://schemas.openxmlformats.org/presentationml/2006/main">
  <p:tag name="NUM" val="14"/>
</p:tagLst>
</file>

<file path=ppt/tags/tag15.xml><?xml version="1.0" encoding="utf-8"?>
<p:tagLst xmlns:a="http://schemas.openxmlformats.org/drawingml/2006/main" xmlns:r="http://schemas.openxmlformats.org/officeDocument/2006/relationships" xmlns:p="http://schemas.openxmlformats.org/presentationml/2006/main">
  <p:tag name="NUM" val="15"/>
</p:tagLst>
</file>

<file path=ppt/tags/tag16.xml><?xml version="1.0" encoding="utf-8"?>
<p:tagLst xmlns:a="http://schemas.openxmlformats.org/drawingml/2006/main" xmlns:r="http://schemas.openxmlformats.org/officeDocument/2006/relationships" xmlns:p="http://schemas.openxmlformats.org/presentationml/2006/main">
  <p:tag name="NUM" val="16"/>
</p:tagLst>
</file>

<file path=ppt/tags/tag17.xml><?xml version="1.0" encoding="utf-8"?>
<p:tagLst xmlns:a="http://schemas.openxmlformats.org/drawingml/2006/main" xmlns:r="http://schemas.openxmlformats.org/officeDocument/2006/relationships" xmlns:p="http://schemas.openxmlformats.org/presentationml/2006/main">
  <p:tag name="NUM" val="17"/>
</p:tagLst>
</file>

<file path=ppt/tags/tag18.xml><?xml version="1.0" encoding="utf-8"?>
<p:tagLst xmlns:a="http://schemas.openxmlformats.org/drawingml/2006/main" xmlns:r="http://schemas.openxmlformats.org/officeDocument/2006/relationships" xmlns:p="http://schemas.openxmlformats.org/presentationml/2006/main">
  <p:tag name="NUM" val="18"/>
</p:tagLst>
</file>

<file path=ppt/tags/tag19.xml><?xml version="1.0" encoding="utf-8"?>
<p:tagLst xmlns:a="http://schemas.openxmlformats.org/drawingml/2006/main" xmlns:r="http://schemas.openxmlformats.org/officeDocument/2006/relationships" xmlns:p="http://schemas.openxmlformats.org/presentationml/2006/main">
  <p:tag name="NUM" val="19"/>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406030-5303-4E5E-A86F-8A5C493DC877}"/>
</file>

<file path=customXml/itemProps2.xml><?xml version="1.0" encoding="utf-8"?>
<ds:datastoreItem xmlns:ds="http://schemas.openxmlformats.org/officeDocument/2006/customXml" ds:itemID="{CD7C313A-75BC-44E2-92EA-0A3DB05B949F}"/>
</file>

<file path=customXml/itemProps3.xml><?xml version="1.0" encoding="utf-8"?>
<ds:datastoreItem xmlns:ds="http://schemas.openxmlformats.org/officeDocument/2006/customXml" ds:itemID="{ED874C97-FEDE-45B8-B037-A49896D03937}"/>
</file>

<file path=docProps/app.xml><?xml version="1.0" encoding="utf-8"?>
<Properties xmlns="http://schemas.openxmlformats.org/officeDocument/2006/extended-properties" xmlns:vt="http://schemas.openxmlformats.org/officeDocument/2006/docPropsVTypes">
  <Template>Presentazione1.potx</Template>
  <TotalTime>882</TotalTime>
  <Words>2831</Words>
  <Application>Microsoft Office PowerPoint</Application>
  <PresentationFormat>On-screen Show (4:3)</PresentationFormat>
  <Paragraphs>241</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Presentazione1</vt:lpstr>
      <vt:lpstr> Intégrer le genre dans la phase de planification stratégique  Une double approche</vt:lpstr>
      <vt:lpstr>1. Je vais te donner quelque chose de TRÈS PRÉCIEUX, quelque chose que tu devras toujours conserver. On l’appelle la « carte du genre »… 2. Mais QUOI qu’il arrive, quoi que les hommes te fassent ou te disent, tu NE DOIS PAS la jouer. 3. Ils peuvent te traiter de tous les noms d’oiseaux, te provoquer avec des sarcasmes, te menacer, te blesser, te tirer une balle dans la tête,     mais tu NE DOIS JAMAIS, JAMAIS l’utiliser… 4. … car ELLE te donnerait un AVANTAGE DÉLOYAL. </vt:lpstr>
      <vt:lpstr>Favoriser une double approche</vt:lpstr>
      <vt:lpstr>L'approche double– effets/extrants</vt:lpstr>
      <vt:lpstr>Exemple – le Yémen</vt:lpstr>
      <vt:lpstr>Exemple – Chine</vt:lpstr>
      <vt:lpstr>Exemple – Cambodge</vt:lpstr>
      <vt:lpstr>Exemple – Népal</vt:lpstr>
      <vt:lpstr>Que cherchons-nous à changer ?</vt:lpstr>
      <vt:lpstr>Approche du plaidoyer</vt:lpstr>
      <vt:lpstr>Exemple – Viet Nam</vt:lpstr>
      <vt:lpstr>Problèmes prioritaires – Énoncé de problème</vt:lpstr>
      <vt:lpstr>Sélection des priorités – interventions propres à l’égalité des sexes</vt:lpstr>
      <vt:lpstr>L'avantage comparatif de l'ONU</vt:lpstr>
      <vt:lpstr>Cadre du Plan unique 2012-2016</vt:lpstr>
      <vt:lpstr>Le genre et le Plan unique 2012-2016</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42</cp:revision>
  <dcterms:created xsi:type="dcterms:W3CDTF">2013-09-26T13:08:58Z</dcterms:created>
  <dcterms:modified xsi:type="dcterms:W3CDTF">2015-04-16T19:38:20Z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