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3.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4.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0"/>
  </p:notesMasterIdLst>
  <p:sldIdLst>
    <p:sldId id="261" r:id="rId2"/>
    <p:sldId id="266" r:id="rId3"/>
    <p:sldId id="267" r:id="rId4"/>
    <p:sldId id="263" r:id="rId5"/>
    <p:sldId id="269" r:id="rId6"/>
    <p:sldId id="270" r:id="rId7"/>
    <p:sldId id="262" r:id="rId8"/>
    <p:sldId id="268" r:id="rId9"/>
  </p:sldIdLst>
  <p:sldSz cx="9144000" cy="6858000" type="screen4x3"/>
  <p:notesSz cx="6858000" cy="9144000"/>
  <p:defaultTextStyle>
    <a:defPPr>
      <a:defRPr lang="it-IT"/>
    </a:defPPr>
    <a:lvl1pPr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1pPr>
    <a:lvl2pPr marL="4572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2pPr>
    <a:lvl3pPr marL="9144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3pPr>
    <a:lvl4pPr marL="13716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4pPr>
    <a:lvl5pPr marL="18288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1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1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1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1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02" autoAdjust="0"/>
    <p:restoredTop sz="92899" autoAdjust="0"/>
  </p:normalViewPr>
  <p:slideViewPr>
    <p:cSldViewPr showGuides="1">
      <p:cViewPr varScale="1">
        <p:scale>
          <a:sx n="104" d="100"/>
          <a:sy n="104" d="100"/>
        </p:scale>
        <p:origin x="-193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17"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customXml" Target="../customXml/item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t" anchorCtr="0" compatLnSpc="1">
            <a:prstTxWarp prst="textNoShape">
              <a:avLst/>
            </a:prstTxWarp>
          </a:bodyPr>
          <a:lstStyle>
            <a:lvl1pPr eaLnBrk="0" hangingPunct="0">
              <a:spcBef>
                <a:spcPct val="0"/>
              </a:spcBef>
              <a:defRPr sz="1200"/>
            </a:lvl1pPr>
          </a:lstStyle>
          <a:p>
            <a:endParaRPr lang="en-GB"/>
          </a:p>
        </p:txBody>
      </p:sp>
      <p:sp>
        <p:nvSpPr>
          <p:cNvPr id="17411"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t" anchorCtr="0" compatLnSpc="1">
            <a:prstTxWarp prst="textNoShape">
              <a:avLst/>
            </a:prstTxWarp>
          </a:bodyPr>
          <a:lstStyle>
            <a:lvl1pPr algn="r" eaLnBrk="0" hangingPunct="0">
              <a:spcBef>
                <a:spcPct val="0"/>
              </a:spcBef>
              <a:defRPr sz="1200"/>
            </a:lvl1pPr>
          </a:lstStyle>
          <a:p>
            <a:endParaRPr lang="en-GB"/>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t" anchorCtr="0" compatLnSpc="1">
            <a:prstTxWarp prst="textNoShape">
              <a:avLst/>
            </a:prstTxWarp>
          </a:bodyPr>
          <a:lstStyle/>
          <a:p>
            <a:pPr lvl="0"/>
            <a:r>
              <a:rPr lang="en-GB"/>
              <a:t>Fare clic per modificare gli stili del testo dello schema</a:t>
            </a:r>
          </a:p>
          <a:p>
            <a:pPr lvl="1"/>
            <a:r>
              <a:rPr lang="en-GB"/>
              <a:t>Secondo livello</a:t>
            </a:r>
          </a:p>
          <a:p>
            <a:pPr lvl="2"/>
            <a:r>
              <a:rPr lang="en-GB"/>
              <a:t>Terzo livello</a:t>
            </a:r>
          </a:p>
          <a:p>
            <a:pPr lvl="3"/>
            <a:r>
              <a:rPr lang="en-GB"/>
              <a:t>Quarto livello</a:t>
            </a:r>
          </a:p>
          <a:p>
            <a:pPr lvl="4"/>
            <a:r>
              <a:rPr lang="en-GB"/>
              <a:t>Quinto livello</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b" anchorCtr="0" compatLnSpc="1">
            <a:prstTxWarp prst="textNoShape">
              <a:avLst/>
            </a:prstTxWarp>
          </a:bodyPr>
          <a:lstStyle>
            <a:lvl1pPr eaLnBrk="0" hangingPunct="0">
              <a:spcBef>
                <a:spcPct val="0"/>
              </a:spcBef>
              <a:defRPr sz="1200"/>
            </a:lvl1pPr>
          </a:lstStyle>
          <a:p>
            <a:endParaRPr lang="en-GB"/>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b" anchorCtr="0" compatLnSpc="1">
            <a:prstTxWarp prst="textNoShape">
              <a:avLst/>
            </a:prstTxWarp>
          </a:bodyPr>
          <a:lstStyle>
            <a:lvl1pPr algn="r" eaLnBrk="0" hangingPunct="0">
              <a:spcBef>
                <a:spcPct val="0"/>
              </a:spcBef>
              <a:defRPr sz="1200"/>
            </a:lvl1pPr>
          </a:lstStyle>
          <a:p>
            <a:fld id="{5FB7B063-A2E4-E541-AF1D-53E3E153D6FD}" type="slidenum">
              <a:rPr lang="en-GB"/>
              <a:pPr/>
              <a:t>‹#›</a:t>
            </a:fld>
            <a:endParaRPr lang="en-GB"/>
          </a:p>
        </p:txBody>
      </p:sp>
    </p:spTree>
    <p:extLst>
      <p:ext uri="{BB962C8B-B14F-4D97-AF65-F5344CB8AC3E}">
        <p14:creationId xmlns:p14="http://schemas.microsoft.com/office/powerpoint/2010/main" val="328328786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fontAlgn="base">
      <a:spcBef>
        <a:spcPct val="30000"/>
      </a:spcBef>
      <a:spcAft>
        <a:spcPct val="0"/>
      </a:spcAft>
      <a:defRPr sz="1200" kern="1200">
        <a:solidFill>
          <a:schemeClr val="tx1"/>
        </a:solidFill>
        <a:latin typeface="Arial" charset="0"/>
        <a:ea typeface="ＭＳ Ｐゴシック" charset="0"/>
        <a:cs typeface="+mn-cs"/>
      </a:defRPr>
    </a:lvl2pPr>
    <a:lvl3pPr marL="914400" algn="l" rtl="0" fontAlgn="base">
      <a:spcBef>
        <a:spcPct val="30000"/>
      </a:spcBef>
      <a:spcAft>
        <a:spcPct val="0"/>
      </a:spcAft>
      <a:defRPr sz="1200" kern="1200">
        <a:solidFill>
          <a:schemeClr val="tx1"/>
        </a:solidFill>
        <a:latin typeface="Arial" charset="0"/>
        <a:ea typeface="ＭＳ Ｐゴシック" charset="0"/>
        <a:cs typeface="+mn-cs"/>
      </a:defRPr>
    </a:lvl3pPr>
    <a:lvl4pPr marL="1371600" algn="l" rtl="0" fontAlgn="base">
      <a:spcBef>
        <a:spcPct val="30000"/>
      </a:spcBef>
      <a:spcAft>
        <a:spcPct val="0"/>
      </a:spcAft>
      <a:defRPr sz="1200" kern="1200">
        <a:solidFill>
          <a:schemeClr val="tx1"/>
        </a:solidFill>
        <a:latin typeface="Arial" charset="0"/>
        <a:ea typeface="ＭＳ Ｐゴシック" charset="0"/>
        <a:cs typeface="+mn-cs"/>
      </a:defRPr>
    </a:lvl4pPr>
    <a:lvl5pPr marL="1828800" algn="l" rtl="0" fontAlgn="base">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en-US"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rtl="0"/>
            <a:fld id="{A1DA1532-068E-4C74-A35B-6BCD8B2AEBB8}" type="slidenum">
              <a:rPr/>
              <a:pPr/>
              <a:t>2</a:t>
            </a:fld>
            <a:endParaRPr lang="fr-FR" altLang="en-US" smtClean="0"/>
          </a:p>
        </p:txBody>
      </p:sp>
    </p:spTree>
    <p:extLst>
      <p:ext uri="{BB962C8B-B14F-4D97-AF65-F5344CB8AC3E}">
        <p14:creationId xmlns:p14="http://schemas.microsoft.com/office/powerpoint/2010/main" val="3145347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rtl="0"/>
            <a:fld id="{264303C1-0EA3-4D13-9CDA-DC44EF836DF0}" type="slidenum">
              <a:rPr/>
              <a:pPr/>
              <a:t>3</a:t>
            </a:fld>
            <a:endParaRPr lang="fr-FR" altLang="en-US" smtClean="0"/>
          </a:p>
        </p:txBody>
      </p:sp>
    </p:spTree>
    <p:extLst>
      <p:ext uri="{BB962C8B-B14F-4D97-AF65-F5344CB8AC3E}">
        <p14:creationId xmlns:p14="http://schemas.microsoft.com/office/powerpoint/2010/main" val="2324869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www.unwomen.org/" TargetMode="Externa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5.jpg"/><Relationship Id="rId5" Type="http://schemas.openxmlformats.org/officeDocument/2006/relationships/image" Target="cid:image002.png@01CE0EBB.DECC3080" TargetMode="Externa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9231" name="Picture 15" descr="cover_templat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5588" cy="6842125"/>
          </a:xfrm>
          <a:prstGeom prst="rect">
            <a:avLst/>
          </a:prstGeom>
          <a:noFill/>
          <a:extLst>
            <a:ext uri="{909E8E84-426E-40DD-AFC4-6F175D3DCCD1}">
              <a14:hiddenFill xmlns:a14="http://schemas.microsoft.com/office/drawing/2010/main">
                <a:solidFill>
                  <a:srgbClr val="FFFFFF"/>
                </a:solidFill>
              </a14:hiddenFill>
            </a:ext>
          </a:extLst>
        </p:spPr>
      </p:pic>
      <p:sp>
        <p:nvSpPr>
          <p:cNvPr id="9229" name="Rectangle 13"/>
          <p:cNvSpPr>
            <a:spLocks noGrp="1" noChangeArrowheads="1"/>
          </p:cNvSpPr>
          <p:nvPr>
            <p:ph type="ctrTitle" sz="quarter"/>
          </p:nvPr>
        </p:nvSpPr>
        <p:spPr>
          <a:xfrm>
            <a:off x="1027113" y="3032125"/>
            <a:ext cx="7772400" cy="809625"/>
          </a:xfrm>
        </p:spPr>
        <p:txBody>
          <a:bodyPr/>
          <a:lstStyle>
            <a:lvl1pPr>
              <a:defRPr/>
            </a:lvl1pPr>
          </a:lstStyle>
          <a:p>
            <a:pPr lvl="0"/>
            <a:r>
              <a:rPr lang="en-GB" noProof="0" smtClean="0"/>
              <a:t>Fare clic per modificare stile</a:t>
            </a:r>
          </a:p>
        </p:txBody>
      </p:sp>
      <p:sp>
        <p:nvSpPr>
          <p:cNvPr id="9230" name="Rectangle 14"/>
          <p:cNvSpPr>
            <a:spLocks noGrp="1" noChangeArrowheads="1"/>
          </p:cNvSpPr>
          <p:nvPr>
            <p:ph type="subTitle" sz="quarter" idx="1"/>
          </p:nvPr>
        </p:nvSpPr>
        <p:spPr>
          <a:xfrm>
            <a:off x="2863850" y="4183063"/>
            <a:ext cx="5943600" cy="381000"/>
          </a:xfrm>
        </p:spPr>
        <p:txBody>
          <a:bodyPr/>
          <a:lstStyle>
            <a:lvl1pPr marL="0" indent="0" algn="r">
              <a:defRPr>
                <a:solidFill>
                  <a:srgbClr val="005395"/>
                </a:solidFill>
              </a:defRPr>
            </a:lvl1pPr>
          </a:lstStyle>
          <a:p>
            <a:pPr lvl="0"/>
            <a:r>
              <a:rPr lang="en-GB" noProof="0" smtClean="0"/>
              <a:t>Fare clic per modificare lo stile del sottotitolo dello schema</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extLst>
      <p:ext uri="{BB962C8B-B14F-4D97-AF65-F5344CB8AC3E}">
        <p14:creationId xmlns:p14="http://schemas.microsoft.com/office/powerpoint/2010/main" val="1911113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19888" y="577850"/>
            <a:ext cx="2095500" cy="5335588"/>
          </a:xfrm>
        </p:spPr>
        <p:txBody>
          <a:bodyPr vert="eaVert"/>
          <a:lstStyle/>
          <a:p>
            <a:r>
              <a:rPr lang="it-IT" smtClean="0"/>
              <a:t>Fare clic per modificare stile</a:t>
            </a:r>
            <a:endParaRPr lang="en-GB"/>
          </a:p>
        </p:txBody>
      </p:sp>
      <p:sp>
        <p:nvSpPr>
          <p:cNvPr id="3" name="Segnaposto testo verticale 2"/>
          <p:cNvSpPr>
            <a:spLocks noGrp="1"/>
          </p:cNvSpPr>
          <p:nvPr>
            <p:ph type="body" orient="vert" idx="1"/>
          </p:nvPr>
        </p:nvSpPr>
        <p:spPr>
          <a:xfrm>
            <a:off x="431800" y="577850"/>
            <a:ext cx="6135688" cy="5335588"/>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extLst>
      <p:ext uri="{BB962C8B-B14F-4D97-AF65-F5344CB8AC3E}">
        <p14:creationId xmlns:p14="http://schemas.microsoft.com/office/powerpoint/2010/main" val="1324538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pic>
        <p:nvPicPr>
          <p:cNvPr id="4" name="Picture 1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061325" y="5973763"/>
            <a:ext cx="64928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 name="Picture 4" descr="UN_Women_English_Blue_TransparentBackground_Small_225x102">
            <a:hlinkClick r:id="rId3"/>
          </p:cNvPr>
          <p:cNvPicPr/>
          <p:nvPr userDrawn="1"/>
        </p:nvPicPr>
        <p:blipFill>
          <a:blip r:embed="rId4" r:link="rId5">
            <a:extLst>
              <a:ext uri="{28A0092B-C50C-407E-A947-70E740481C1C}">
                <a14:useLocalDpi xmlns:a14="http://schemas.microsoft.com/office/drawing/2010/main" val="0"/>
              </a:ext>
            </a:extLst>
          </a:blip>
          <a:srcRect/>
          <a:stretch>
            <a:fillRect/>
          </a:stretch>
        </p:blipFill>
        <p:spPr bwMode="auto">
          <a:xfrm>
            <a:off x="450702" y="6137433"/>
            <a:ext cx="1152128" cy="313240"/>
          </a:xfrm>
          <a:prstGeom prst="rect">
            <a:avLst/>
          </a:prstGeom>
          <a:noFill/>
          <a:ln>
            <a:noFill/>
          </a:ln>
        </p:spPr>
      </p:pic>
      <p:pic>
        <p:nvPicPr>
          <p:cNvPr id="6" name="Picture 5"/>
          <p:cNvPicPr/>
          <p:nvPr userDrawn="1"/>
        </p:nvPicPr>
        <p:blipFill>
          <a:blip r:embed="rId6">
            <a:extLst>
              <a:ext uri="{28A0092B-C50C-407E-A947-70E740481C1C}">
                <a14:useLocalDpi xmlns:a14="http://schemas.microsoft.com/office/drawing/2010/main" val="0"/>
              </a:ext>
            </a:extLst>
          </a:blip>
          <a:stretch>
            <a:fillRect/>
          </a:stretch>
        </p:blipFill>
        <p:spPr>
          <a:xfrm>
            <a:off x="3491880" y="6137433"/>
            <a:ext cx="1944216" cy="257497"/>
          </a:xfrm>
          <a:prstGeom prst="rect">
            <a:avLst/>
          </a:prstGeom>
        </p:spPr>
      </p:pic>
    </p:spTree>
    <p:extLst>
      <p:ext uri="{BB962C8B-B14F-4D97-AF65-F5344CB8AC3E}">
        <p14:creationId xmlns:p14="http://schemas.microsoft.com/office/powerpoint/2010/main" val="2802538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en-GB"/>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gli stili del testo dello schema</a:t>
            </a:r>
          </a:p>
        </p:txBody>
      </p:sp>
    </p:spTree>
    <p:extLst>
      <p:ext uri="{BB962C8B-B14F-4D97-AF65-F5344CB8AC3E}">
        <p14:creationId xmlns:p14="http://schemas.microsoft.com/office/powerpoint/2010/main" val="494743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contenuto 2"/>
          <p:cNvSpPr>
            <a:spLocks noGrp="1"/>
          </p:cNvSpPr>
          <p:nvPr>
            <p:ph sz="half" idx="1"/>
          </p:nvPr>
        </p:nvSpPr>
        <p:spPr>
          <a:xfrm>
            <a:off x="431800" y="17986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contenuto 3"/>
          <p:cNvSpPr>
            <a:spLocks noGrp="1"/>
          </p:cNvSpPr>
          <p:nvPr>
            <p:ph sz="half" idx="2"/>
          </p:nvPr>
        </p:nvSpPr>
        <p:spPr>
          <a:xfrm>
            <a:off x="4394200" y="17986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extLst>
      <p:ext uri="{BB962C8B-B14F-4D97-AF65-F5344CB8AC3E}">
        <p14:creationId xmlns:p14="http://schemas.microsoft.com/office/powerpoint/2010/main" val="2360014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stile</a:t>
            </a:r>
            <a:endParaRPr lang="en-GB"/>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extLst>
      <p:ext uri="{BB962C8B-B14F-4D97-AF65-F5344CB8AC3E}">
        <p14:creationId xmlns:p14="http://schemas.microsoft.com/office/powerpoint/2010/main" val="3148125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Tree>
    <p:extLst>
      <p:ext uri="{BB962C8B-B14F-4D97-AF65-F5344CB8AC3E}">
        <p14:creationId xmlns:p14="http://schemas.microsoft.com/office/powerpoint/2010/main" val="3703481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064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en-GB"/>
          </a:p>
        </p:txBody>
      </p:sp>
      <p:sp>
        <p:nvSpPr>
          <p:cNvPr id="3" name="Segnaposto contenuto 2"/>
          <p:cNvSpPr>
            <a:spLocks noGrp="1"/>
          </p:cNvSpPr>
          <p:nvPr>
            <p:ph idx="1"/>
          </p:nvPr>
        </p:nvSpPr>
        <p:spPr>
          <a:xfrm>
            <a:off x="3563888" y="3326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Tree>
    <p:extLst>
      <p:ext uri="{BB962C8B-B14F-4D97-AF65-F5344CB8AC3E}">
        <p14:creationId xmlns:p14="http://schemas.microsoft.com/office/powerpoint/2010/main" val="967190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en-GB"/>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Tree>
    <p:extLst>
      <p:ext uri="{BB962C8B-B14F-4D97-AF65-F5344CB8AC3E}">
        <p14:creationId xmlns:p14="http://schemas.microsoft.com/office/powerpoint/2010/main" val="4039823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8" name="Picture 24" descr="banda_templat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431800"/>
            <a:ext cx="9145588" cy="885825"/>
          </a:xfrm>
          <a:prstGeom prst="rect">
            <a:avLst/>
          </a:prstGeom>
          <a:noFill/>
          <a:extLst>
            <a:ext uri="{909E8E84-426E-40DD-AFC4-6F175D3DCCD1}">
              <a14:hiddenFill xmlns:a14="http://schemas.microsoft.com/office/drawing/2010/main">
                <a:solidFill>
                  <a:srgbClr val="FFFFFF"/>
                </a:solidFill>
              </a14:hiddenFill>
            </a:ext>
          </a:extLst>
        </p:spPr>
      </p:pic>
      <p:sp>
        <p:nvSpPr>
          <p:cNvPr id="1045" name="Rectangle 21"/>
          <p:cNvSpPr>
            <a:spLocks noGrp="1" noChangeArrowheads="1"/>
          </p:cNvSpPr>
          <p:nvPr>
            <p:ph type="body" idx="1"/>
          </p:nvPr>
        </p:nvSpPr>
        <p:spPr bwMode="auto">
          <a:xfrm>
            <a:off x="431800" y="1798638"/>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t" anchorCtr="0" compatLnSpc="1">
            <a:prstTxWarp prst="textNoShape">
              <a:avLst/>
            </a:prstTxWarp>
          </a:bodyPr>
          <a:lstStyle/>
          <a:p>
            <a:pPr lvl="0"/>
            <a:r>
              <a:rPr lang="en-GB"/>
              <a:t>Fare clic per modificare gli stili del testo dello schema</a:t>
            </a:r>
          </a:p>
          <a:p>
            <a:pPr lvl="1"/>
            <a:r>
              <a:rPr lang="en-GB"/>
              <a:t>Secondo livello</a:t>
            </a:r>
          </a:p>
          <a:p>
            <a:pPr lvl="2"/>
            <a:r>
              <a:rPr lang="en-GB"/>
              <a:t>Terzo livello</a:t>
            </a:r>
          </a:p>
          <a:p>
            <a:pPr lvl="3"/>
            <a:r>
              <a:rPr lang="en-GB"/>
              <a:t>Quarto livello</a:t>
            </a:r>
          </a:p>
          <a:p>
            <a:pPr lvl="4"/>
            <a:r>
              <a:rPr lang="en-GB"/>
              <a:t>Quinto livello</a:t>
            </a:r>
          </a:p>
        </p:txBody>
      </p:sp>
      <p:sp>
        <p:nvSpPr>
          <p:cNvPr id="1046" name="Rectangle 22"/>
          <p:cNvSpPr>
            <a:spLocks noGrp="1" noChangeArrowheads="1"/>
          </p:cNvSpPr>
          <p:nvPr>
            <p:ph type="title"/>
          </p:nvPr>
        </p:nvSpPr>
        <p:spPr bwMode="auto">
          <a:xfrm>
            <a:off x="1042988" y="577850"/>
            <a:ext cx="77724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91440" tIns="45720" rIns="91440" bIns="45720" numCol="1" anchor="ctr" anchorCtr="0" compatLnSpc="1">
            <a:prstTxWarp prst="textNoShape">
              <a:avLst/>
            </a:prstTxWarp>
          </a:bodyPr>
          <a:lstStyle/>
          <a:p>
            <a:pPr lvl="0"/>
            <a:r>
              <a:rPr lang="en-GB"/>
              <a:t>Fare clic per modificare stile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rtl="0" fontAlgn="base">
        <a:spcBef>
          <a:spcPct val="0"/>
        </a:spcBef>
        <a:spcAft>
          <a:spcPct val="0"/>
        </a:spcAft>
        <a:defRPr>
          <a:solidFill>
            <a:schemeClr val="bg1"/>
          </a:solidFill>
          <a:latin typeface="+mj-lt"/>
          <a:ea typeface="+mj-ea"/>
          <a:cs typeface="+mj-cs"/>
        </a:defRPr>
      </a:lvl1pPr>
      <a:lvl2pPr algn="r" rtl="0" fontAlgn="base">
        <a:spcBef>
          <a:spcPct val="0"/>
        </a:spcBef>
        <a:spcAft>
          <a:spcPct val="0"/>
        </a:spcAft>
        <a:defRPr>
          <a:solidFill>
            <a:schemeClr val="bg1"/>
          </a:solidFill>
          <a:latin typeface="Arial" charset="0"/>
          <a:ea typeface="ＭＳ Ｐゴシック" charset="0"/>
          <a:cs typeface="ＭＳ Ｐゴシック" charset="0"/>
        </a:defRPr>
      </a:lvl2pPr>
      <a:lvl3pPr algn="r" rtl="0" fontAlgn="base">
        <a:spcBef>
          <a:spcPct val="0"/>
        </a:spcBef>
        <a:spcAft>
          <a:spcPct val="0"/>
        </a:spcAft>
        <a:defRPr>
          <a:solidFill>
            <a:schemeClr val="bg1"/>
          </a:solidFill>
          <a:latin typeface="Arial" charset="0"/>
          <a:ea typeface="ＭＳ Ｐゴシック" charset="0"/>
          <a:cs typeface="ＭＳ Ｐゴシック" charset="0"/>
        </a:defRPr>
      </a:lvl3pPr>
      <a:lvl4pPr algn="r" rtl="0" fontAlgn="base">
        <a:spcBef>
          <a:spcPct val="0"/>
        </a:spcBef>
        <a:spcAft>
          <a:spcPct val="0"/>
        </a:spcAft>
        <a:defRPr>
          <a:solidFill>
            <a:schemeClr val="bg1"/>
          </a:solidFill>
          <a:latin typeface="Arial" charset="0"/>
          <a:ea typeface="ＭＳ Ｐゴシック" charset="0"/>
          <a:cs typeface="ＭＳ Ｐゴシック" charset="0"/>
        </a:defRPr>
      </a:lvl4pPr>
      <a:lvl5pPr algn="r" rtl="0" fontAlgn="base">
        <a:spcBef>
          <a:spcPct val="0"/>
        </a:spcBef>
        <a:spcAft>
          <a:spcPct val="0"/>
        </a:spcAft>
        <a:defRPr>
          <a:solidFill>
            <a:schemeClr val="bg1"/>
          </a:solidFill>
          <a:latin typeface="Arial" charset="0"/>
          <a:ea typeface="ＭＳ Ｐゴシック" charset="0"/>
          <a:cs typeface="ＭＳ Ｐゴシック" charset="0"/>
        </a:defRPr>
      </a:lvl5pPr>
      <a:lvl6pPr marL="457200" algn="r" rtl="0" fontAlgn="base">
        <a:spcBef>
          <a:spcPct val="0"/>
        </a:spcBef>
        <a:spcAft>
          <a:spcPct val="0"/>
        </a:spcAft>
        <a:defRPr>
          <a:solidFill>
            <a:schemeClr val="bg1"/>
          </a:solidFill>
          <a:latin typeface="Arial" charset="0"/>
          <a:ea typeface="ＭＳ Ｐゴシック" charset="0"/>
          <a:cs typeface="ＭＳ Ｐゴシック" charset="0"/>
        </a:defRPr>
      </a:lvl6pPr>
      <a:lvl7pPr marL="914400" algn="r" rtl="0" fontAlgn="base">
        <a:spcBef>
          <a:spcPct val="0"/>
        </a:spcBef>
        <a:spcAft>
          <a:spcPct val="0"/>
        </a:spcAft>
        <a:defRPr>
          <a:solidFill>
            <a:schemeClr val="bg1"/>
          </a:solidFill>
          <a:latin typeface="Arial" charset="0"/>
          <a:ea typeface="ＭＳ Ｐゴシック" charset="0"/>
          <a:cs typeface="ＭＳ Ｐゴシック" charset="0"/>
        </a:defRPr>
      </a:lvl7pPr>
      <a:lvl8pPr marL="1371600" algn="r" rtl="0" fontAlgn="base">
        <a:spcBef>
          <a:spcPct val="0"/>
        </a:spcBef>
        <a:spcAft>
          <a:spcPct val="0"/>
        </a:spcAft>
        <a:defRPr>
          <a:solidFill>
            <a:schemeClr val="bg1"/>
          </a:solidFill>
          <a:latin typeface="Arial" charset="0"/>
          <a:ea typeface="ＭＳ Ｐゴシック" charset="0"/>
          <a:cs typeface="ＭＳ Ｐゴシック" charset="0"/>
        </a:defRPr>
      </a:lvl8pPr>
      <a:lvl9pPr marL="1828800" algn="r" rtl="0" fontAlgn="base">
        <a:spcBef>
          <a:spcPct val="0"/>
        </a:spcBef>
        <a:spcAft>
          <a:spcPct val="0"/>
        </a:spcAft>
        <a:defRPr>
          <a:solidFill>
            <a:schemeClr val="bg1"/>
          </a:solidFill>
          <a:latin typeface="Arial" charset="0"/>
          <a:ea typeface="ＭＳ Ｐゴシック" charset="0"/>
          <a:cs typeface="ＭＳ Ｐゴシック" charset="0"/>
        </a:defRPr>
      </a:lvl9pPr>
    </p:titleStyle>
    <p:bodyStyle>
      <a:lvl1pPr marL="342900" indent="-342900" algn="l" rtl="0" fontAlgn="base">
        <a:spcBef>
          <a:spcPct val="20000"/>
        </a:spcBef>
        <a:spcAft>
          <a:spcPct val="0"/>
        </a:spcAft>
        <a:defRPr sz="1400">
          <a:solidFill>
            <a:schemeClr val="tx1"/>
          </a:solidFill>
          <a:latin typeface="+mn-lt"/>
          <a:ea typeface="+mn-ea"/>
          <a:cs typeface="+mn-cs"/>
        </a:defRPr>
      </a:lvl1pPr>
      <a:lvl2pPr marL="742950" indent="-285750" algn="l" rtl="0" fontAlgn="base">
        <a:spcBef>
          <a:spcPct val="20000"/>
        </a:spcBef>
        <a:spcAft>
          <a:spcPct val="0"/>
        </a:spcAft>
        <a:defRPr sz="1400">
          <a:solidFill>
            <a:schemeClr val="tx1"/>
          </a:solidFill>
          <a:latin typeface="+mn-lt"/>
          <a:ea typeface="+mn-ea"/>
        </a:defRPr>
      </a:lvl2pPr>
      <a:lvl3pPr marL="1143000" indent="-228600" algn="l" rtl="0" fontAlgn="base">
        <a:spcBef>
          <a:spcPct val="20000"/>
        </a:spcBef>
        <a:spcAft>
          <a:spcPct val="0"/>
        </a:spcAft>
        <a:buChar char="•"/>
        <a:defRPr sz="1400">
          <a:solidFill>
            <a:schemeClr val="tx1"/>
          </a:solidFill>
          <a:latin typeface="+mn-lt"/>
          <a:ea typeface="+mn-ea"/>
        </a:defRPr>
      </a:lvl3pPr>
      <a:lvl4pPr marL="1600200" indent="-228600" algn="l" rtl="0" fontAlgn="base">
        <a:spcBef>
          <a:spcPct val="20000"/>
        </a:spcBef>
        <a:spcAft>
          <a:spcPct val="0"/>
        </a:spcAft>
        <a:buChar char="–"/>
        <a:defRPr sz="1400">
          <a:solidFill>
            <a:schemeClr val="tx1"/>
          </a:solidFill>
          <a:latin typeface="+mn-lt"/>
          <a:ea typeface="+mn-ea"/>
        </a:defRPr>
      </a:lvl4pPr>
      <a:lvl5pPr marL="2057400" indent="-228600" algn="l" rtl="0" fontAlgn="base">
        <a:spcBef>
          <a:spcPct val="20000"/>
        </a:spcBef>
        <a:spcAft>
          <a:spcPct val="0"/>
        </a:spcAft>
        <a:buChar char="»"/>
        <a:defRPr sz="1400">
          <a:solidFill>
            <a:schemeClr val="tx1"/>
          </a:solidFill>
          <a:latin typeface="+mn-lt"/>
          <a:ea typeface="+mn-ea"/>
        </a:defRPr>
      </a:lvl5pPr>
      <a:lvl6pPr marL="2514600" indent="-228600" algn="l" rtl="0" fontAlgn="base">
        <a:spcBef>
          <a:spcPct val="20000"/>
        </a:spcBef>
        <a:spcAft>
          <a:spcPct val="0"/>
        </a:spcAft>
        <a:buChar char="»"/>
        <a:defRPr sz="1400">
          <a:solidFill>
            <a:schemeClr val="tx1"/>
          </a:solidFill>
          <a:latin typeface="+mn-lt"/>
          <a:ea typeface="+mn-ea"/>
        </a:defRPr>
      </a:lvl6pPr>
      <a:lvl7pPr marL="2971800" indent="-228600" algn="l" rtl="0" fontAlgn="base">
        <a:spcBef>
          <a:spcPct val="20000"/>
        </a:spcBef>
        <a:spcAft>
          <a:spcPct val="0"/>
        </a:spcAft>
        <a:buChar char="»"/>
        <a:defRPr sz="1400">
          <a:solidFill>
            <a:schemeClr val="tx1"/>
          </a:solidFill>
          <a:latin typeface="+mn-lt"/>
          <a:ea typeface="+mn-ea"/>
        </a:defRPr>
      </a:lvl7pPr>
      <a:lvl8pPr marL="3429000" indent="-228600" algn="l" rtl="0" fontAlgn="base">
        <a:spcBef>
          <a:spcPct val="20000"/>
        </a:spcBef>
        <a:spcAft>
          <a:spcPct val="0"/>
        </a:spcAft>
        <a:buChar char="»"/>
        <a:defRPr sz="1400">
          <a:solidFill>
            <a:schemeClr val="tx1"/>
          </a:solidFill>
          <a:latin typeface="+mn-lt"/>
          <a:ea typeface="+mn-ea"/>
        </a:defRPr>
      </a:lvl8pPr>
      <a:lvl9pPr marL="3886200" indent="-228600" algn="l" rtl="0" fontAlgn="base">
        <a:spcBef>
          <a:spcPct val="20000"/>
        </a:spcBef>
        <a:spcAft>
          <a:spcPct val="0"/>
        </a:spcAft>
        <a:buChar char="»"/>
        <a:defRPr sz="14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5.jp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cid:image002.png@01CE0EBB.DECC3080" TargetMode="External"/><Relationship Id="rId5" Type="http://schemas.openxmlformats.org/officeDocument/2006/relationships/image" Target="../media/image4.png"/><Relationship Id="rId4" Type="http://schemas.openxmlformats.org/officeDocument/2006/relationships/hyperlink" Target="http://www.unwomen.or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unwomen-eseasia.org/projects/Cedaw/docs/CEDAW_Indicators.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01.jpg"/>
          <p:cNvPicPr>
            <a:picLocks noChangeAspect="1"/>
          </p:cNvPicPr>
          <p:nvPr/>
        </p:nvPicPr>
        <p:blipFill>
          <a:blip r:embed="rId2"/>
          <a:stretch>
            <a:fillRect/>
          </a:stretch>
        </p:blipFill>
        <p:spPr>
          <a:xfrm>
            <a:off x="0" y="0"/>
            <a:ext cx="9144000" cy="6858000"/>
          </a:xfrm>
          <a:prstGeom prst="rect">
            <a:avLst/>
          </a:prstGeom>
        </p:spPr>
      </p:pic>
      <p:sp>
        <p:nvSpPr>
          <p:cNvPr id="5" name="Titolo 9"/>
          <p:cNvSpPr>
            <a:spLocks noGrp="1"/>
          </p:cNvSpPr>
          <p:nvPr>
            <p:ph type="ctrTitle" sz="quarter"/>
          </p:nvPr>
        </p:nvSpPr>
        <p:spPr>
          <a:xfrm>
            <a:off x="1027113" y="3032125"/>
            <a:ext cx="7772400" cy="809625"/>
          </a:xfrm>
        </p:spPr>
        <p:txBody>
          <a:bodyPr>
            <a:normAutofit/>
          </a:bodyPr>
          <a:lstStyle/>
          <a:p>
            <a:pPr algn="r" rtl="0"/>
            <a:r>
              <a:rPr lang="fr-FR" sz="1800" b="1" i="0" u="none" baseline="0" dirty="0">
                <a:solidFill>
                  <a:schemeClr val="bg1"/>
                </a:solidFill>
                <a:latin typeface="Arial (Intestazioni)"/>
                <a:cs typeface="Arial (Intestazioni)"/>
              </a:rPr>
              <a:t>Les indicateurs </a:t>
            </a:r>
            <a:r>
              <a:rPr lang="fr-FR" sz="1800" b="1" i="0" u="none" baseline="0" dirty="0" err="1">
                <a:solidFill>
                  <a:schemeClr val="bg1"/>
                </a:solidFill>
                <a:latin typeface="Arial (Intestazioni)"/>
                <a:cs typeface="Arial (Intestazioni)"/>
              </a:rPr>
              <a:t>sexospécifiques</a:t>
            </a:r>
            <a:endParaRPr lang="fr-FR" sz="1800" b="1" dirty="0">
              <a:solidFill>
                <a:schemeClr val="bg1"/>
              </a:solidFill>
              <a:latin typeface="Arial (Intestazioni)"/>
              <a:cs typeface="Arial (Intestazioni)"/>
            </a:endParaRPr>
          </a:p>
        </p:txBody>
      </p:sp>
      <p:sp>
        <p:nvSpPr>
          <p:cNvPr id="6" name="Sottotitolo 10"/>
          <p:cNvSpPr>
            <a:spLocks noGrp="1"/>
          </p:cNvSpPr>
          <p:nvPr>
            <p:ph type="subTitle" sz="quarter" idx="1"/>
          </p:nvPr>
        </p:nvSpPr>
        <p:spPr>
          <a:xfrm>
            <a:off x="2987824" y="5877272"/>
            <a:ext cx="5943600" cy="381000"/>
          </a:xfrm>
        </p:spPr>
        <p:txBody>
          <a:bodyPr>
            <a:normAutofit/>
          </a:bodyPr>
          <a:lstStyle/>
          <a:p>
            <a:pPr algn="r" rtl="0"/>
            <a:r>
              <a:rPr lang="fr-FR" b="0" i="0" u="none" baseline="0" dirty="0" smtClean="0">
                <a:solidFill>
                  <a:schemeClr val="tx1"/>
                </a:solidFill>
                <a:latin typeface="Arial (Intestazioni)"/>
                <a:cs typeface="Arial (Intestazioni)"/>
              </a:rPr>
              <a:t>Février</a:t>
            </a:r>
            <a:r>
              <a:rPr lang="fr-FR" b="0" i="0" u="none" baseline="0" dirty="0">
                <a:solidFill>
                  <a:schemeClr val="tx1"/>
                </a:solidFill>
                <a:latin typeface="Arial (Intestazioni)"/>
                <a:cs typeface="Arial (Intestazioni)"/>
              </a:rPr>
              <a:t> 2014</a:t>
            </a:r>
            <a:endParaRPr lang="fr-FR" sz="1400" dirty="0">
              <a:solidFill>
                <a:schemeClr val="tx1"/>
              </a:solidFill>
              <a:latin typeface="Arial (Intestazioni)"/>
              <a:cs typeface="Arial (Intestazioni)"/>
            </a:endParaRPr>
          </a:p>
        </p:txBody>
      </p:sp>
      <p:pic>
        <p:nvPicPr>
          <p:cNvPr id="8" name="Immagine 7"/>
          <p:cNvPicPr>
            <a:picLocks noChangeAspect="1"/>
          </p:cNvPicPr>
          <p:nvPr/>
        </p:nvPicPr>
        <p:blipFill>
          <a:blip r:embed="rId3"/>
          <a:stretch>
            <a:fillRect/>
          </a:stretch>
        </p:blipFill>
        <p:spPr>
          <a:xfrm>
            <a:off x="7721804" y="310819"/>
            <a:ext cx="1085646" cy="1085646"/>
          </a:xfrm>
          <a:prstGeom prst="rect">
            <a:avLst/>
          </a:prstGeom>
        </p:spPr>
      </p:pic>
      <p:pic>
        <p:nvPicPr>
          <p:cNvPr id="14" name="Picture 13" descr="UN_Women_English_Blue_TransparentBackground_Small_225x102">
            <a:hlinkClick r:id="rId4"/>
          </p:cNvPr>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325488" y="548680"/>
            <a:ext cx="1582216" cy="662623"/>
          </a:xfrm>
          <a:prstGeom prst="rect">
            <a:avLst/>
          </a:prstGeom>
          <a:noFill/>
          <a:ln>
            <a:noFill/>
          </a:ln>
        </p:spPr>
      </p:pic>
      <p:pic>
        <p:nvPicPr>
          <p:cNvPr id="15" name="Picture 14"/>
          <p:cNvPicPr/>
          <p:nvPr/>
        </p:nvPicPr>
        <p:blipFill>
          <a:blip r:embed="rId7">
            <a:extLst>
              <a:ext uri="{28A0092B-C50C-407E-A947-70E740481C1C}">
                <a14:useLocalDpi xmlns:a14="http://schemas.microsoft.com/office/drawing/2010/main" val="0"/>
              </a:ext>
            </a:extLst>
          </a:blip>
          <a:stretch>
            <a:fillRect/>
          </a:stretch>
        </p:blipFill>
        <p:spPr>
          <a:xfrm>
            <a:off x="3095836" y="548679"/>
            <a:ext cx="2952328" cy="472697"/>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r" rtl="0"/>
            <a:r>
              <a:rPr lang="fr-FR" sz="2400" b="1" i="0" u="none" baseline="0" dirty="0"/>
              <a:t>Les indicateurs </a:t>
            </a:r>
            <a:r>
              <a:rPr lang="fr-FR" sz="2400" b="1" i="0" u="none" baseline="0" dirty="0" err="1"/>
              <a:t>sexospécifiques</a:t>
            </a:r>
            <a:endParaRPr lang="fr-FR" sz="2400" b="1" i="0" u="none" baseline="0" dirty="0"/>
          </a:p>
        </p:txBody>
      </p:sp>
      <p:sp>
        <p:nvSpPr>
          <p:cNvPr id="11267" name="Rectangle 3"/>
          <p:cNvSpPr>
            <a:spLocks noGrp="1" noChangeArrowheads="1"/>
          </p:cNvSpPr>
          <p:nvPr>
            <p:ph type="body" idx="1"/>
          </p:nvPr>
        </p:nvSpPr>
        <p:spPr>
          <a:xfrm>
            <a:off x="719572" y="1412776"/>
            <a:ext cx="7704856" cy="4536504"/>
          </a:xfrm>
        </p:spPr>
        <p:txBody>
          <a:bodyPr/>
          <a:lstStyle/>
          <a:p>
            <a:pPr algn="l" rtl="0">
              <a:buFont typeface="Arial" panose="020B0604020202020204" pitchFamily="34" charset="0"/>
              <a:buChar char="•"/>
            </a:pPr>
            <a:r>
              <a:rPr lang="fr-FR" sz="1900" b="0" i="0" u="none" baseline="0" dirty="0"/>
              <a:t>« Ce que l'on mesure compte. »</a:t>
            </a:r>
          </a:p>
          <a:p>
            <a:pPr algn="l" rtl="0">
              <a:buFont typeface="Arial" panose="020B0604020202020204" pitchFamily="34" charset="0"/>
              <a:buChar char="•"/>
            </a:pPr>
            <a:r>
              <a:rPr lang="fr-FR" sz="1900" b="0" i="0" u="none" baseline="0" dirty="0"/>
              <a:t>Les indicateurs sont </a:t>
            </a:r>
            <a:r>
              <a:rPr lang="fr-FR" sz="1900" b="0" i="0" u="none" baseline="0" dirty="0" smtClean="0"/>
              <a:t>des échelles du </a:t>
            </a:r>
            <a:r>
              <a:rPr lang="fr-FR" sz="1900" b="0" i="0" u="none" baseline="0" dirty="0"/>
              <a:t>changement – des outils qui servent à évaluer les réalisations par rapport aux objectifs fixés.</a:t>
            </a:r>
          </a:p>
          <a:p>
            <a:pPr algn="l" rtl="0">
              <a:buFont typeface="Arial" panose="020B0604020202020204" pitchFamily="34" charset="0"/>
              <a:buChar char="•"/>
            </a:pPr>
            <a:r>
              <a:rPr lang="fr-FR" sz="1900" b="0" i="0" u="none" baseline="0" dirty="0"/>
              <a:t>Les indicateurs </a:t>
            </a:r>
            <a:r>
              <a:rPr lang="fr-FR" sz="1900" b="0" i="0" u="none" baseline="0" dirty="0" err="1"/>
              <a:t>sexospécifiques</a:t>
            </a:r>
            <a:r>
              <a:rPr lang="fr-FR" sz="1900" b="0" i="0" u="none" baseline="0" dirty="0"/>
              <a:t> suivent les changements liés au genre au fil du temps, et ils nous aident à déterminer si l'égalité des sexes est atteinte, ou entravée, par les interventions de nos projets.</a:t>
            </a:r>
          </a:p>
          <a:p>
            <a:pPr algn="l" rtl="0">
              <a:buFont typeface="Arial" panose="020B0604020202020204" pitchFamily="34" charset="0"/>
              <a:buChar char="•"/>
            </a:pPr>
            <a:r>
              <a:rPr lang="fr-FR" sz="1900" b="0" i="0" u="none" baseline="0" dirty="0"/>
              <a:t>Ils permettent d'améliorer la planification et les actions, et ils renforcent la </a:t>
            </a:r>
            <a:r>
              <a:rPr lang="fr-FR" sz="1900" b="0" i="0" u="none" baseline="0" dirty="0" err="1"/>
              <a:t>redevabilité</a:t>
            </a:r>
            <a:r>
              <a:rPr lang="fr-FR" sz="1900" b="0" i="0" u="none" baseline="0" dirty="0"/>
              <a:t> et la communication.</a:t>
            </a:r>
          </a:p>
          <a:p>
            <a:pPr algn="l" rtl="0">
              <a:buFont typeface="Arial" panose="020B0604020202020204" pitchFamily="34" charset="0"/>
              <a:buChar char="•"/>
            </a:pPr>
            <a:r>
              <a:rPr lang="fr-FR" sz="1900" b="0" i="0" u="none" baseline="0" dirty="0"/>
              <a:t>Il est essentiel d'inclure des cibles, indicateurs et situations de référence </a:t>
            </a:r>
            <a:r>
              <a:rPr lang="fr-FR" sz="1900" b="0" i="0" u="none" baseline="0" dirty="0" err="1"/>
              <a:t>sexospécifiques</a:t>
            </a:r>
            <a:r>
              <a:rPr lang="fr-FR" sz="1900" b="0" i="0" u="none" baseline="0" dirty="0"/>
              <a:t> même pour les effets et les extrants qui ne sont pas sensibles au genre.</a:t>
            </a:r>
          </a:p>
          <a:p>
            <a:pPr algn="l" rtl="0">
              <a:buFont typeface="Arial" panose="020B0604020202020204" pitchFamily="34" charset="0"/>
              <a:buChar char="•"/>
            </a:pPr>
            <a:r>
              <a:rPr lang="fr-FR" sz="1900" b="0" i="0" u="none" baseline="0" dirty="0"/>
              <a:t>Ces indicateurs favorisent le changement par la collecte de données.</a:t>
            </a:r>
          </a:p>
          <a:p>
            <a:pPr lvl="1" algn="l" rtl="0"/>
            <a:endParaRPr lang="fr-FR" altLang="en-US" sz="2200" dirty="0" smtClean="0"/>
          </a:p>
          <a:p>
            <a:pPr lvl="2" algn="l" rtl="0">
              <a:buFontTx/>
              <a:buNone/>
            </a:pPr>
            <a:endParaRPr lang="fr-FR" altLang="en-US" sz="2200" dirty="0" smtClean="0"/>
          </a:p>
          <a:p>
            <a:endParaRPr lang="fr-FR" altLang="en-US" sz="2200" b="1" dirty="0" smtClean="0"/>
          </a:p>
          <a:p>
            <a:pPr lvl="1" algn="l" rtl="0"/>
            <a:endParaRPr lang="fr-FR" altLang="en-US" sz="2200" dirty="0" smtClean="0"/>
          </a:p>
        </p:txBody>
      </p:sp>
    </p:spTree>
    <p:extLst>
      <p:ext uri="{BB962C8B-B14F-4D97-AF65-F5344CB8AC3E}">
        <p14:creationId xmlns:p14="http://schemas.microsoft.com/office/powerpoint/2010/main" val="11543091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r" rtl="0"/>
            <a:r>
              <a:rPr lang="fr-FR" sz="2400" b="1" i="0" u="none" baseline="0" dirty="0"/>
              <a:t>Les indicateurs </a:t>
            </a:r>
            <a:r>
              <a:rPr lang="fr-FR" sz="2400" b="1" i="0" u="none" baseline="0" dirty="0" err="1"/>
              <a:t>sexospécifiques</a:t>
            </a:r>
            <a:endParaRPr lang="fr-FR" sz="2400" b="1" i="0" u="none" baseline="0" dirty="0"/>
          </a:p>
        </p:txBody>
      </p:sp>
      <p:sp>
        <p:nvSpPr>
          <p:cNvPr id="12291" name="Rectangle 3"/>
          <p:cNvSpPr>
            <a:spLocks noGrp="1" noChangeArrowheads="1"/>
          </p:cNvSpPr>
          <p:nvPr>
            <p:ph type="body" idx="1"/>
          </p:nvPr>
        </p:nvSpPr>
        <p:spPr>
          <a:xfrm>
            <a:off x="395536" y="1484784"/>
            <a:ext cx="8280920" cy="4464496"/>
          </a:xfrm>
        </p:spPr>
        <p:txBody>
          <a:bodyPr/>
          <a:lstStyle/>
          <a:p>
            <a:pPr algn="l" rtl="0">
              <a:buFont typeface="Arial" panose="020B0604020202020204" pitchFamily="34" charset="0"/>
              <a:buChar char="•"/>
            </a:pPr>
            <a:r>
              <a:rPr lang="fr-FR" sz="1800" b="0" i="0" u="none" baseline="0" dirty="0"/>
              <a:t>Utiliser à la fois des indicateurs quantitatifs et qualitatifs.</a:t>
            </a:r>
          </a:p>
          <a:p>
            <a:pPr algn="l" rtl="0">
              <a:buFont typeface="Arial" panose="020B0604020202020204" pitchFamily="34" charset="0"/>
              <a:buChar char="•"/>
            </a:pPr>
            <a:r>
              <a:rPr lang="fr-FR" sz="1800" b="0" i="0" u="none" baseline="0" dirty="0"/>
              <a:t>Indicateurs quantitatifs :</a:t>
            </a:r>
          </a:p>
          <a:p>
            <a:pPr marL="800100" lvl="1" indent="-342900" algn="l" rtl="0">
              <a:buFont typeface="Arial" panose="020B0604020202020204" pitchFamily="34" charset="0"/>
              <a:buChar char="•"/>
            </a:pPr>
            <a:r>
              <a:rPr lang="fr-FR" sz="1800" b="0" i="0" u="none" baseline="0" dirty="0"/>
              <a:t>Dans la mesure du possible, ventiler tous les indicateurs.  Par ex. les taux de mortalité lors de catastrophes.  </a:t>
            </a:r>
          </a:p>
          <a:p>
            <a:pPr marL="800100" lvl="1" indent="-342900" algn="l" rtl="0">
              <a:buFont typeface="Arial" panose="020B0604020202020204" pitchFamily="34" charset="0"/>
              <a:buChar char="•"/>
            </a:pPr>
            <a:r>
              <a:rPr lang="fr-FR" sz="1800" b="0" i="0" u="none" baseline="0" dirty="0"/>
              <a:t>Inclure des indicateurs quantitatifs portant sur l’égalité des sexes.  Par ex. le nombre d'hommes et de femmes participant à un projet/en tirant parti.  La rémunération et le nombre d'heures de travail des femmes, par rapport aux hommes.</a:t>
            </a:r>
          </a:p>
          <a:p>
            <a:pPr algn="l" rtl="0">
              <a:buFont typeface="Arial" panose="020B0604020202020204" pitchFamily="34" charset="0"/>
              <a:buChar char="•"/>
            </a:pPr>
            <a:r>
              <a:rPr lang="fr-FR" sz="1800" b="0" i="0" u="none" baseline="0" dirty="0"/>
              <a:t>Indicateurs qualitatifs :</a:t>
            </a:r>
          </a:p>
          <a:p>
            <a:pPr marL="800100" lvl="1" indent="-342900" algn="l" rtl="0">
              <a:buFont typeface="Arial" panose="020B0604020202020204" pitchFamily="34" charset="0"/>
              <a:buChar char="•"/>
            </a:pPr>
            <a:r>
              <a:rPr lang="fr-FR" sz="1800" b="0" i="0" u="none" baseline="0" dirty="0"/>
              <a:t>Notamment les sentiments, jugements et avis.  Par ex. le niveau de satisfaction à l'égard de la réaction de la police et des tribunaux aux cas de violence domestique. </a:t>
            </a:r>
          </a:p>
          <a:p>
            <a:pPr algn="l" rtl="0">
              <a:buFont typeface="Arial" panose="020B0604020202020204" pitchFamily="34" charset="0"/>
              <a:buChar char="•"/>
            </a:pPr>
            <a:r>
              <a:rPr lang="fr-FR" sz="1800" b="0" i="0" u="none" baseline="0" dirty="0"/>
              <a:t>Dans la mesure du possible, utiliser des sources de données existantes qui recueillent régulièrement les données.</a:t>
            </a:r>
          </a:p>
          <a:p>
            <a:pPr algn="l" rtl="0">
              <a:buFont typeface="Arial" panose="020B0604020202020204" pitchFamily="34" charset="0"/>
              <a:buChar char="•"/>
            </a:pPr>
            <a:r>
              <a:rPr lang="fr-FR" sz="1800" b="0" i="0" u="none" baseline="0" dirty="0"/>
              <a:t>Les conventions, lois et stratégies en place sont aussi utiles. </a:t>
            </a:r>
          </a:p>
          <a:p>
            <a:endParaRPr lang="fr-FR" altLang="en-US" sz="2000" dirty="0" smtClean="0"/>
          </a:p>
          <a:p>
            <a:pPr lvl="1" algn="l" rtl="0"/>
            <a:endParaRPr lang="fr-FR" altLang="en-US" sz="2000" dirty="0" smtClean="0"/>
          </a:p>
          <a:p>
            <a:pPr lvl="2" algn="l" rtl="0">
              <a:buFontTx/>
              <a:buNone/>
            </a:pPr>
            <a:endParaRPr lang="fr-FR" altLang="en-US" sz="2000" dirty="0" smtClean="0"/>
          </a:p>
          <a:p>
            <a:endParaRPr lang="fr-FR" altLang="en-US" sz="2000" b="1" dirty="0" smtClean="0"/>
          </a:p>
          <a:p>
            <a:pPr lvl="1" algn="l" rtl="0"/>
            <a:endParaRPr lang="fr-FR" altLang="en-US" sz="2000" dirty="0" smtClean="0"/>
          </a:p>
        </p:txBody>
      </p:sp>
    </p:spTree>
    <p:extLst>
      <p:ext uri="{BB962C8B-B14F-4D97-AF65-F5344CB8AC3E}">
        <p14:creationId xmlns:p14="http://schemas.microsoft.com/office/powerpoint/2010/main" val="3719363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0"/>
            <a:r>
              <a:rPr lang="fr-FR" b="1" i="0" u="none" baseline="0" dirty="0" smtClean="0"/>
              <a:t>L’ensemble </a:t>
            </a:r>
            <a:r>
              <a:rPr lang="fr-FR" b="1" i="0" u="none" baseline="0" dirty="0"/>
              <a:t>minimal d'indicateurs de l'égalité des sexes </a:t>
            </a:r>
            <a:r>
              <a:rPr lang="fr-FR" b="1" i="0" u="none" baseline="0" dirty="0" smtClean="0"/>
              <a:t>- 1</a:t>
            </a:r>
            <a:endParaRPr lang="fr-FR" b="1" dirty="0"/>
          </a:p>
        </p:txBody>
      </p:sp>
      <p:sp>
        <p:nvSpPr>
          <p:cNvPr id="3" name="Content Placeholder 2"/>
          <p:cNvSpPr>
            <a:spLocks noGrp="1"/>
          </p:cNvSpPr>
          <p:nvPr>
            <p:ph idx="1"/>
          </p:nvPr>
        </p:nvSpPr>
        <p:spPr>
          <a:xfrm>
            <a:off x="431800" y="1484784"/>
            <a:ext cx="8388672" cy="4114800"/>
          </a:xfrm>
        </p:spPr>
        <p:txBody>
          <a:bodyPr/>
          <a:lstStyle/>
          <a:p>
            <a:pPr algn="l" rtl="0"/>
            <a:r>
              <a:rPr lang="fr-FR" sz="1100" b="1" i="0" u="none" baseline="0" dirty="0"/>
              <a:t>I. Structures économiques, participation aux activités productives et accès aux ressources</a:t>
            </a:r>
            <a:endParaRPr lang="fr-FR" sz="1100" dirty="0"/>
          </a:p>
          <a:p>
            <a:pPr algn="l" rtl="0"/>
            <a:r>
              <a:rPr lang="fr-FR" sz="1100" b="0" i="0" u="none" baseline="0" dirty="0"/>
              <a:t>1	Nombre moyen d’heures consacrées à des travaux domestiques non rémunérés, par sexe</a:t>
            </a:r>
            <a:endParaRPr lang="fr-FR" sz="1100" dirty="0"/>
          </a:p>
          <a:p>
            <a:pPr algn="l" rtl="0"/>
            <a:r>
              <a:rPr lang="fr-FR" sz="1100" b="0" i="0" u="none" baseline="0" dirty="0"/>
              <a:t>	Note : distinguer, si possible, les tâches ménagères de la garde des enfants</a:t>
            </a:r>
            <a:endParaRPr lang="fr-FR" sz="1100" dirty="0"/>
          </a:p>
          <a:p>
            <a:pPr algn="l" rtl="0"/>
            <a:r>
              <a:rPr lang="fr-FR" sz="1100" b="0" i="0" u="none" baseline="0" dirty="0"/>
              <a:t>2	Nombre moyen d’heures consacrées à un travail rémunéré et à des travaux non rémunérés (charge de travail totale</a:t>
            </a:r>
            <a:r>
              <a:rPr lang="fr-FR" sz="1100" b="0" i="0" u="none" baseline="0" dirty="0" smtClean="0"/>
              <a:t>), par </a:t>
            </a:r>
            <a:r>
              <a:rPr lang="fr-FR" sz="1100" b="0" i="0" u="none" baseline="0" dirty="0"/>
              <a:t>sexe</a:t>
            </a:r>
            <a:endParaRPr lang="fr-FR" sz="1100" dirty="0"/>
          </a:p>
          <a:p>
            <a:pPr algn="l" rtl="0"/>
            <a:r>
              <a:rPr lang="fr-FR" sz="1100" b="0" i="0" u="none" baseline="0" dirty="0"/>
              <a:t>3	Taux d’activité des 15-24 ans et des 15 ans et plus, par sexe</a:t>
            </a:r>
            <a:endParaRPr lang="fr-FR" sz="1100" dirty="0"/>
          </a:p>
          <a:p>
            <a:pPr algn="l" rtl="0"/>
            <a:r>
              <a:rPr lang="fr-FR" sz="1100" b="0" i="0" u="none" baseline="0" dirty="0"/>
              <a:t>4	Proportion de la population active composée de travailleurs indépendants, par sexe</a:t>
            </a:r>
            <a:endParaRPr lang="fr-FR" sz="1100" dirty="0"/>
          </a:p>
          <a:p>
            <a:pPr algn="l" rtl="0"/>
            <a:r>
              <a:rPr lang="fr-FR" sz="1100" b="0" i="0" u="none" baseline="0" dirty="0"/>
              <a:t>5	Proportion de la population active composée d’aides familiaux, par sexe</a:t>
            </a:r>
            <a:endParaRPr lang="fr-FR" sz="1100" dirty="0"/>
          </a:p>
          <a:p>
            <a:pPr algn="l" rtl="0"/>
            <a:r>
              <a:rPr lang="fr-FR" sz="1100" b="0" i="0" u="none" baseline="0" dirty="0"/>
              <a:t>6	Proportion d’employés qui sont également employeurs, par sexe       </a:t>
            </a:r>
            <a:endParaRPr lang="fr-FR" sz="1100" dirty="0"/>
          </a:p>
          <a:p>
            <a:pPr algn="l" rtl="0"/>
            <a:r>
              <a:rPr lang="fr-FR" sz="1100" b="0" i="0" u="none" baseline="0" dirty="0"/>
              <a:t>7	Pourcentage d’entreprises appartenant à des femmes, par taille           </a:t>
            </a:r>
            <a:endParaRPr lang="fr-FR" sz="1100" dirty="0"/>
          </a:p>
          <a:p>
            <a:pPr algn="l" rtl="0"/>
            <a:r>
              <a:rPr lang="fr-FR" sz="1100" b="0" i="0" u="none" baseline="0" dirty="0"/>
              <a:t>8	Répartition (en pourcentage) de la population active, par secteur et par sexe</a:t>
            </a:r>
            <a:endParaRPr lang="fr-FR" sz="1100" dirty="0"/>
          </a:p>
          <a:p>
            <a:pPr algn="l" rtl="0"/>
            <a:r>
              <a:rPr lang="fr-FR" sz="1100" b="0" i="0" u="none" baseline="0" dirty="0"/>
              <a:t>9	Pourcentage d’emplois dans le secteur non agricole non structuré, par sexe</a:t>
            </a:r>
            <a:endParaRPr lang="fr-FR" sz="1100" dirty="0"/>
          </a:p>
          <a:p>
            <a:pPr algn="l" rtl="0"/>
            <a:r>
              <a:rPr lang="fr-FR" sz="1100" b="0" i="0" u="none" baseline="0" dirty="0"/>
              <a:t>10	Chômage des jeunes, par sexe                                          </a:t>
            </a:r>
            <a:endParaRPr lang="fr-FR" sz="1100" dirty="0"/>
          </a:p>
          <a:p>
            <a:pPr algn="l" rtl="0"/>
            <a:r>
              <a:rPr lang="fr-FR" sz="1100" b="0" i="0" u="none" baseline="0" dirty="0"/>
              <a:t>11	Proportion de la population ayant accès au crédit, par sexe</a:t>
            </a:r>
            <a:endParaRPr lang="fr-FR" sz="1100" dirty="0"/>
          </a:p>
          <a:p>
            <a:pPr algn="l" rtl="0"/>
            <a:r>
              <a:rPr lang="fr-FR" sz="1100" b="0" i="0" u="none" baseline="0" dirty="0"/>
              <a:t>12	Proportion de propriétaires fonciers au sein de la population adulte, par sexe</a:t>
            </a:r>
            <a:endParaRPr lang="fr-FR" sz="1100" dirty="0"/>
          </a:p>
          <a:p>
            <a:pPr algn="l" rtl="0"/>
            <a:r>
              <a:rPr lang="fr-FR" sz="1100" b="0" i="0" u="none" baseline="0" dirty="0"/>
              <a:t>13	Écarts de salaire entre les hommes et les femmes                                                       </a:t>
            </a:r>
            <a:endParaRPr lang="fr-FR" sz="1100" dirty="0"/>
          </a:p>
          <a:p>
            <a:pPr algn="l" rtl="0"/>
            <a:r>
              <a:rPr lang="fr-FR" sz="1100" b="0" i="0" u="none" baseline="0" dirty="0"/>
              <a:t>14	Proportion de travailleurs à temps partiel, par sexe</a:t>
            </a:r>
            <a:endParaRPr lang="fr-FR" sz="1100" dirty="0"/>
          </a:p>
          <a:p>
            <a:pPr algn="l" rtl="0"/>
            <a:r>
              <a:rPr lang="fr-FR" sz="1100" b="0" i="0" u="none" baseline="0" dirty="0"/>
              <a:t>15	Taux d’emploi des 25-49 ans ayant un enfant de moins de 3 ans au domicile et sans enfant au domicile, par sexe</a:t>
            </a:r>
            <a:endParaRPr lang="fr-FR" sz="1100" dirty="0"/>
          </a:p>
          <a:p>
            <a:pPr algn="l" rtl="0"/>
            <a:r>
              <a:rPr lang="fr-FR" sz="1100" b="0" i="0" u="none" baseline="0" dirty="0"/>
              <a:t>16	Proportion d’enfants de moins de 3 ans gardés dans des structures officielles</a:t>
            </a:r>
            <a:endParaRPr lang="fr-FR" sz="1100" dirty="0"/>
          </a:p>
          <a:p>
            <a:pPr algn="l" rtl="0"/>
            <a:r>
              <a:rPr lang="fr-FR" sz="1100" b="0" i="0" u="none" baseline="0" dirty="0"/>
              <a:t>17	Pourcentage de personnes utilisant Internet, par sexe</a:t>
            </a:r>
            <a:endParaRPr lang="fr-FR" sz="1100" dirty="0"/>
          </a:p>
          <a:p>
            <a:pPr algn="l" rtl="0"/>
            <a:r>
              <a:rPr lang="fr-FR" sz="1100" b="0" i="0" u="none" baseline="0" dirty="0"/>
              <a:t>18	Pourcentage de personnes utilisant des téléphones mobiles ou cellulaires, par sexe</a:t>
            </a:r>
            <a:endParaRPr lang="fr-FR" sz="1100" dirty="0"/>
          </a:p>
          <a:p>
            <a:pPr algn="l" rtl="0"/>
            <a:r>
              <a:rPr lang="fr-FR" sz="1100" b="0" i="0" u="none" baseline="0" dirty="0"/>
              <a:t>19	Proportion des foyers ayant accès aux </a:t>
            </a:r>
            <a:r>
              <a:rPr lang="fr-FR" sz="1100" b="0" i="0" u="none" baseline="0" dirty="0" err="1"/>
              <a:t>médias</a:t>
            </a:r>
            <a:r>
              <a:rPr lang="fr-FR" sz="1100" b="0" i="0" u="none" baseline="0" dirty="0"/>
              <a:t> (radio, télévision, Internet), selon le sexe du chef de famille</a:t>
            </a:r>
            <a:endParaRPr lang="fr-FR" sz="1100" dirty="0"/>
          </a:p>
          <a:p>
            <a:pPr algn="l" rtl="0"/>
            <a:r>
              <a:rPr lang="fr-FR" sz="1100" b="0" i="0" u="none" baseline="0" dirty="0"/>
              <a:t> </a:t>
            </a:r>
            <a:endParaRPr lang="fr-FR" sz="1100" dirty="0"/>
          </a:p>
          <a:p>
            <a:endParaRPr lang="fr-FR" sz="1100" dirty="0"/>
          </a:p>
        </p:txBody>
      </p:sp>
    </p:spTree>
    <p:extLst>
      <p:ext uri="{BB962C8B-B14F-4D97-AF65-F5344CB8AC3E}">
        <p14:creationId xmlns:p14="http://schemas.microsoft.com/office/powerpoint/2010/main" val="269566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0"/>
            <a:r>
              <a:rPr lang="fr-FR" b="1" dirty="0" smtClean="0"/>
              <a:t>L’e</a:t>
            </a:r>
            <a:r>
              <a:rPr lang="fr-FR" b="1" i="0" u="none" baseline="0" dirty="0" smtClean="0"/>
              <a:t>nsemble </a:t>
            </a:r>
            <a:r>
              <a:rPr lang="fr-FR" b="1" i="0" u="none" baseline="0" dirty="0"/>
              <a:t>minimal d'indicateurs de l'égalité des sexes </a:t>
            </a:r>
            <a:r>
              <a:rPr lang="fr-FR" b="1" i="0" u="none" baseline="0" dirty="0" smtClean="0"/>
              <a:t>- 2</a:t>
            </a:r>
            <a:endParaRPr lang="fr-FR" b="1" dirty="0"/>
          </a:p>
        </p:txBody>
      </p:sp>
      <p:sp>
        <p:nvSpPr>
          <p:cNvPr id="3" name="Content Placeholder 2"/>
          <p:cNvSpPr>
            <a:spLocks noGrp="1"/>
          </p:cNvSpPr>
          <p:nvPr>
            <p:ph idx="1"/>
          </p:nvPr>
        </p:nvSpPr>
        <p:spPr>
          <a:xfrm>
            <a:off x="431800" y="1484784"/>
            <a:ext cx="7772400" cy="4114800"/>
          </a:xfrm>
        </p:spPr>
        <p:txBody>
          <a:bodyPr/>
          <a:lstStyle/>
          <a:p>
            <a:pPr algn="l" rtl="0"/>
            <a:r>
              <a:rPr lang="fr-FR" sz="1000" b="1" i="0" u="none" baseline="0"/>
              <a:t>II. Éducation</a:t>
            </a:r>
            <a:endParaRPr lang="fr-FR" sz="1000" dirty="0"/>
          </a:p>
          <a:p>
            <a:pPr algn="l" rtl="0"/>
            <a:r>
              <a:rPr lang="fr-FR" sz="1000" b="0" i="0" u="none" baseline="0"/>
              <a:t>20   Taux d’alphabétisation des 15-24 ans, par sexe</a:t>
            </a:r>
            <a:endParaRPr lang="fr-FR" sz="1000" dirty="0"/>
          </a:p>
          <a:p>
            <a:pPr algn="l" rtl="0"/>
            <a:r>
              <a:rPr lang="fr-FR" sz="1000" b="0" i="0" u="none" baseline="0"/>
              <a:t>21   Taux net ajusté de scolarisation dans l’enseignement primaire, par sexe</a:t>
            </a:r>
            <a:endParaRPr lang="fr-FR" sz="1000" dirty="0"/>
          </a:p>
          <a:p>
            <a:pPr algn="l" rtl="0"/>
            <a:r>
              <a:rPr lang="fr-FR" sz="1000" b="0" i="0" u="none" baseline="0"/>
              <a:t>22   Taux brut de scolarisation dans l’enseignement secondaire, par sexe</a:t>
            </a:r>
            <a:endParaRPr lang="fr-FR" sz="1000" dirty="0"/>
          </a:p>
          <a:p>
            <a:pPr algn="l" rtl="0"/>
            <a:r>
              <a:rPr lang="fr-FR" sz="1000" b="0" i="0" u="none" baseline="0"/>
              <a:t>23   Taux brut de scolarisation dans l’enseignement supérieur, par sexe</a:t>
            </a:r>
            <a:endParaRPr lang="fr-FR" sz="1000" dirty="0"/>
          </a:p>
          <a:p>
            <a:pPr algn="l" rtl="0"/>
            <a:r>
              <a:rPr lang="fr-FR" sz="1000" b="0" i="0" u="none" baseline="0"/>
              <a:t>24   Indice de parité des sexes dans l’enseignement primaire, secondaire et supérieur</a:t>
            </a:r>
            <a:endParaRPr lang="fr-FR" sz="1000" dirty="0"/>
          </a:p>
          <a:p>
            <a:pPr algn="l" rtl="0"/>
            <a:r>
              <a:rPr lang="fr-FR" sz="1000" b="0" i="0" u="none" baseline="0"/>
              <a:t>25   Proportion de femmes titulaires de diplômes d’enseignement supérieur en sciences, ingénierie, production industrielle et bâtiment</a:t>
            </a:r>
            <a:endParaRPr lang="fr-FR" sz="1000" dirty="0"/>
          </a:p>
          <a:p>
            <a:pPr algn="l" rtl="0"/>
            <a:r>
              <a:rPr lang="fr-FR" sz="1000" b="0" i="0" u="none" baseline="0"/>
              <a:t>26   Proportion de femmes enseignantes ou professeures dans l’enseignement supérieur</a:t>
            </a:r>
            <a:endParaRPr lang="fr-FR" sz="1000" dirty="0"/>
          </a:p>
          <a:p>
            <a:pPr algn="l" rtl="0"/>
            <a:r>
              <a:rPr lang="fr-FR" sz="1000" b="0" i="0" u="none" baseline="0"/>
              <a:t>27   Taux brut d’accès en première année d’enseignement primaire, par sexe</a:t>
            </a:r>
            <a:endParaRPr lang="fr-FR" sz="1000" dirty="0"/>
          </a:p>
          <a:p>
            <a:pPr algn="l" rtl="0"/>
            <a:r>
              <a:rPr lang="fr-FR" sz="1000" b="0" i="0" u="none" baseline="0"/>
              <a:t>28   Taux net d’achèvement des études primaires, par sexe                  </a:t>
            </a:r>
            <a:endParaRPr lang="fr-FR" sz="1000" dirty="0"/>
          </a:p>
          <a:p>
            <a:pPr algn="l" rtl="0"/>
            <a:r>
              <a:rPr lang="fr-FR" sz="1000" b="0" i="0" u="none" baseline="0"/>
              <a:t>29   Taux d’achèvement des études secondaires de premier cycle, par sexe</a:t>
            </a:r>
            <a:endParaRPr lang="fr-FR" sz="1000" dirty="0"/>
          </a:p>
          <a:p>
            <a:pPr algn="l" rtl="0"/>
            <a:r>
              <a:rPr lang="fr-FR" sz="1000" b="0" i="0" u="none" baseline="0"/>
              <a:t>30   Taux de passage dans l’enseignement secondaire, par sexe           </a:t>
            </a:r>
            <a:endParaRPr lang="fr-FR" sz="1000" dirty="0"/>
          </a:p>
          <a:p>
            <a:pPr algn="l" rtl="0"/>
            <a:r>
              <a:rPr lang="fr-FR" sz="1000" b="0" i="0" u="none" baseline="0"/>
              <a:t>31   Niveau d’études des 25 ans et plus, par sexe</a:t>
            </a:r>
            <a:endParaRPr lang="fr-FR" sz="1000" dirty="0"/>
          </a:p>
          <a:p>
            <a:pPr algn="l" rtl="0"/>
            <a:r>
              <a:rPr lang="fr-FR" sz="1000" b="1" i="0" u="none" baseline="0"/>
              <a:t>III. Services de santé et services connexes</a:t>
            </a:r>
            <a:endParaRPr lang="fr-FR" sz="1000" dirty="0"/>
          </a:p>
          <a:p>
            <a:pPr algn="l" rtl="0"/>
            <a:r>
              <a:rPr lang="fr-FR" sz="1000" b="0" i="0" u="none" baseline="0"/>
              <a:t>32   Taux d’utilisation de la contraception parmi les femmes de 15 à 49 ans mariées ou en couple</a:t>
            </a:r>
            <a:endParaRPr lang="fr-FR" sz="1000" dirty="0"/>
          </a:p>
          <a:p>
            <a:pPr algn="l" rtl="0"/>
            <a:r>
              <a:rPr lang="fr-FR" sz="1000" b="0" i="0" u="none" baseline="0"/>
              <a:t>33   Taux de mortalité des moins de 5 ans, par sexe                                  </a:t>
            </a:r>
            <a:endParaRPr lang="fr-FR" sz="1000" dirty="0"/>
          </a:p>
          <a:p>
            <a:pPr algn="l" rtl="0"/>
            <a:r>
              <a:rPr lang="fr-FR" sz="1000" b="0" i="0" u="none" baseline="0"/>
              <a:t>34   Taux de mortalité maternelle                                                  </a:t>
            </a:r>
            <a:endParaRPr lang="fr-FR" sz="1000" dirty="0"/>
          </a:p>
          <a:p>
            <a:pPr algn="l" rtl="0"/>
            <a:r>
              <a:rPr lang="fr-FR" sz="1000" b="0" i="0" u="none" baseline="0"/>
              <a:t>35   Taux d’accès aux soins prénatals                                                 </a:t>
            </a:r>
            <a:endParaRPr lang="fr-FR" sz="1000" dirty="0"/>
          </a:p>
          <a:p>
            <a:pPr algn="l" rtl="0"/>
            <a:r>
              <a:rPr lang="fr-FR" sz="1000" b="0" i="0" u="none" baseline="0"/>
              <a:t>36   Proportion d’accouchements assistés par des professionnels de la santé qualifiés</a:t>
            </a:r>
            <a:endParaRPr lang="fr-FR" sz="1000" dirty="0"/>
          </a:p>
          <a:p>
            <a:pPr algn="l" rtl="0"/>
            <a:r>
              <a:rPr lang="fr-FR" sz="1000" b="0" i="0" u="none" baseline="0"/>
              <a:t>37   Prévalence du tabagisme chez les 15 ans et plus, par sexe</a:t>
            </a:r>
            <a:endParaRPr lang="fr-FR" sz="1000" dirty="0"/>
          </a:p>
          <a:p>
            <a:pPr algn="l" rtl="0"/>
            <a:r>
              <a:rPr lang="fr-FR" sz="1000" b="0" i="0" u="none" baseline="0"/>
              <a:t>38   Proportion d’adultes obèses, par sexe                 </a:t>
            </a:r>
            <a:endParaRPr lang="fr-FR" sz="1000" dirty="0"/>
          </a:p>
          <a:p>
            <a:pPr algn="l" rtl="0"/>
            <a:r>
              <a:rPr lang="fr-FR" sz="1000" b="0" i="0" u="none" baseline="0"/>
              <a:t>39   Part de la population féminine de 15 à 49 ans vivant avec le VIH/sida</a:t>
            </a:r>
            <a:endParaRPr lang="fr-FR" sz="1000" dirty="0"/>
          </a:p>
          <a:p>
            <a:pPr algn="l" rtl="0"/>
            <a:r>
              <a:rPr lang="fr-FR" sz="1000" b="0" i="0" u="none" baseline="0"/>
              <a:t>40   Taux d’accès aux antirétroviraux, par sexe                           </a:t>
            </a:r>
            <a:endParaRPr lang="fr-FR" sz="1000" dirty="0"/>
          </a:p>
          <a:p>
            <a:pPr algn="l" rtl="0"/>
            <a:r>
              <a:rPr lang="fr-FR" sz="1000" b="0" i="0" u="none" baseline="0"/>
              <a:t>41   Espérance de vie à 60 ans, par sexe                                 </a:t>
            </a:r>
            <a:endParaRPr lang="fr-FR" sz="1000" dirty="0"/>
          </a:p>
          <a:p>
            <a:pPr algn="l" rtl="0"/>
            <a:r>
              <a:rPr lang="fr-FR" sz="1000" b="0" i="0" u="none" baseline="0"/>
              <a:t>42   Taux de mortalité des adultes, par cause et par groupe d’âge                     </a:t>
            </a:r>
            <a:endParaRPr lang="fr-FR" sz="1000" dirty="0"/>
          </a:p>
          <a:p>
            <a:endParaRPr lang="fr-FR" sz="1000" dirty="0"/>
          </a:p>
        </p:txBody>
      </p:sp>
    </p:spTree>
    <p:extLst>
      <p:ext uri="{BB962C8B-B14F-4D97-AF65-F5344CB8AC3E}">
        <p14:creationId xmlns:p14="http://schemas.microsoft.com/office/powerpoint/2010/main" val="844735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0"/>
            <a:r>
              <a:rPr lang="fr-FR" b="1" dirty="0" smtClean="0"/>
              <a:t>L’e</a:t>
            </a:r>
            <a:r>
              <a:rPr lang="fr-FR" b="1" i="0" u="none" baseline="0" dirty="0" smtClean="0"/>
              <a:t>nsemble </a:t>
            </a:r>
            <a:r>
              <a:rPr lang="fr-FR" b="1" i="0" u="none" baseline="0" dirty="0"/>
              <a:t>minimal d'indicateurs de l'égalité des sexes </a:t>
            </a:r>
            <a:r>
              <a:rPr lang="fr-FR" b="1" i="0" u="none" baseline="0" dirty="0" smtClean="0"/>
              <a:t>- 3</a:t>
            </a:r>
            <a:endParaRPr lang="fr-FR" b="1" dirty="0"/>
          </a:p>
        </p:txBody>
      </p:sp>
      <p:sp>
        <p:nvSpPr>
          <p:cNvPr id="3" name="Content Placeholder 2"/>
          <p:cNvSpPr>
            <a:spLocks noGrp="1"/>
          </p:cNvSpPr>
          <p:nvPr>
            <p:ph idx="1"/>
          </p:nvPr>
        </p:nvSpPr>
        <p:spPr>
          <a:xfrm>
            <a:off x="431800" y="1556792"/>
            <a:ext cx="7772400" cy="4114800"/>
          </a:xfrm>
        </p:spPr>
        <p:txBody>
          <a:bodyPr/>
          <a:lstStyle/>
          <a:p>
            <a:pPr algn="l" rtl="0"/>
            <a:r>
              <a:rPr lang="fr-FR" sz="1100" b="1" i="0" u="none" baseline="0"/>
              <a:t>IV. Vie publique et prise de décisions</a:t>
            </a:r>
            <a:endParaRPr lang="fr-FR" sz="1100" dirty="0"/>
          </a:p>
          <a:p>
            <a:pPr algn="l" rtl="0"/>
            <a:r>
              <a:rPr lang="fr-FR" sz="1100" b="0" i="0" u="none" baseline="0"/>
              <a:t>43   Proportion de femmes ministres</a:t>
            </a:r>
            <a:endParaRPr lang="fr-FR" sz="1100" dirty="0"/>
          </a:p>
          <a:p>
            <a:pPr algn="l" rtl="0"/>
            <a:r>
              <a:rPr lang="fr-FR" sz="1100" b="0" i="0" u="none" baseline="0"/>
              <a:t>44   Proportion de femmes siégeant au parlement national</a:t>
            </a:r>
            <a:endParaRPr lang="fr-FR" sz="1100" dirty="0"/>
          </a:p>
          <a:p>
            <a:pPr algn="l" rtl="0"/>
            <a:r>
              <a:rPr lang="fr-FR" sz="1100" b="0" i="0" u="none" baseline="0"/>
              <a:t>45   Proportion de femmes occupant des postes à responsabilité                       </a:t>
            </a:r>
            <a:endParaRPr lang="fr-FR" sz="1100" dirty="0"/>
          </a:p>
          <a:p>
            <a:pPr algn="l" rtl="0"/>
            <a:r>
              <a:rPr lang="fr-FR" sz="1100" b="0" i="0" u="none" baseline="0"/>
              <a:t>46   Pourcentage de femmes dans les services de police                             </a:t>
            </a:r>
            <a:endParaRPr lang="fr-FR" sz="1100" dirty="0"/>
          </a:p>
          <a:p>
            <a:pPr algn="l" rtl="0"/>
            <a:r>
              <a:rPr lang="fr-FR" sz="1100" b="0" i="0" u="none" baseline="0"/>
              <a:t>47   Pourcentage de magistrates                                          </a:t>
            </a:r>
            <a:endParaRPr lang="fr-FR" sz="1100" dirty="0"/>
          </a:p>
          <a:p>
            <a:endParaRPr lang="fr-FR" sz="1100" b="1" dirty="0" smtClean="0"/>
          </a:p>
          <a:p>
            <a:pPr algn="l" rtl="0"/>
            <a:r>
              <a:rPr lang="fr-FR" sz="1100" b="1" i="0" u="none" baseline="0"/>
              <a:t>V. Droits fondamentaux des femmes et des filles</a:t>
            </a:r>
            <a:endParaRPr lang="fr-FR" sz="1100" dirty="0"/>
          </a:p>
          <a:p>
            <a:pPr algn="l" rtl="0"/>
            <a:r>
              <a:rPr lang="fr-FR" sz="1100" b="0" i="0" u="none" baseline="0"/>
              <a:t> </a:t>
            </a:r>
            <a:endParaRPr lang="fr-FR" sz="1100" dirty="0"/>
          </a:p>
          <a:p>
            <a:pPr algn="l" rtl="0"/>
            <a:r>
              <a:rPr lang="fr-FR" sz="1100" b="0" i="0" u="none" baseline="0"/>
              <a:t>48	Proportion de femmes âgées de 15 à 49 ans victimes de violences physiques ou sexuelles infligées au cours des 12 derniers mois par un partenaire intime</a:t>
            </a:r>
            <a:endParaRPr lang="fr-FR" sz="1100" dirty="0"/>
          </a:p>
          <a:p>
            <a:pPr algn="l" rtl="0"/>
            <a:r>
              <a:rPr lang="fr-FR" sz="1100" b="0" i="0" u="none" baseline="0"/>
              <a:t>49	Proportion de femmes âgées de 15 à 49 ans victimes de violences physiques ou sexuelles infligées au cours des 12 derniers mois par une personne autre qu'un partenaire intime</a:t>
            </a:r>
            <a:endParaRPr lang="fr-FR" sz="1100" dirty="0"/>
          </a:p>
          <a:p>
            <a:pPr algn="l" rtl="0">
              <a:buAutoNum type="arabicPlain" startAt="50"/>
            </a:pPr>
            <a:r>
              <a:rPr lang="fr-FR" sz="1100" b="0" i="0" u="none" baseline="0"/>
              <a:t>Prévalence des cas de mutilations génitales féminines (pour les pays concernés seulement)</a:t>
            </a:r>
            <a:endParaRPr lang="fr-FR" sz="1100" dirty="0"/>
          </a:p>
          <a:p>
            <a:pPr algn="l" rtl="0">
              <a:buAutoNum type="arabicPlain" startAt="50"/>
            </a:pPr>
            <a:r>
              <a:rPr lang="fr-FR" sz="1100" b="0" i="0" u="none" baseline="0"/>
              <a:t>Pourcentage de femmes entre 20 et 24 ans qui étaient mariées ou en couple avant l’âge de 18 ans</a:t>
            </a:r>
            <a:endParaRPr lang="fr-FR" sz="1100" dirty="0"/>
          </a:p>
          <a:p>
            <a:pPr algn="l" rtl="0">
              <a:buAutoNum type="arabicPlain" startAt="50"/>
            </a:pPr>
            <a:r>
              <a:rPr lang="fr-FR" sz="1100" b="0" i="0" u="none" baseline="0"/>
              <a:t>Taux de fécondité chez les adolescentes  </a:t>
            </a:r>
            <a:endParaRPr lang="fr-FR" sz="1100" dirty="0"/>
          </a:p>
          <a:p>
            <a:pPr algn="l" rtl="0"/>
            <a:r>
              <a:rPr lang="fr-FR" sz="1100" b="0" i="0" u="none" baseline="0"/>
              <a:t> </a:t>
            </a:r>
            <a:endParaRPr lang="fr-FR" sz="1100" dirty="0"/>
          </a:p>
          <a:p>
            <a:pPr algn="l" rtl="0"/>
            <a:r>
              <a:rPr lang="fr-FR" sz="1100" b="0" i="0" u="none" baseline="0"/>
              <a:t>                                                </a:t>
            </a:r>
            <a:endParaRPr lang="fr-FR" sz="1100" dirty="0"/>
          </a:p>
          <a:p>
            <a:pPr algn="l" rtl="0"/>
            <a:r>
              <a:rPr lang="fr-FR" sz="1100" b="0" i="0" u="none" baseline="0"/>
              <a:t>	Source :  Conseil économique et social des Nations Unies.  </a:t>
            </a:r>
            <a:r>
              <a:rPr lang="fr-FR" sz="1100" b="1" i="0" u="none" baseline="0"/>
              <a:t>Statistiques ventilées par sexe</a:t>
            </a:r>
            <a:r>
              <a:rPr lang="fr-FR" sz="1100" b="0" i="0" u="none" baseline="0"/>
              <a:t>, Commission de statistique, le 12 décembre 2012, E/CN.3/2013/10, pp. 12-14.  Consultez cette source d'informations pour connaître l'institution chef de file chargée de la collecte des données par indicateur ainsi que le rapport établi avec les objectifs et les cibles des OMD.</a:t>
            </a:r>
            <a:endParaRPr lang="fr-FR" sz="1100" dirty="0"/>
          </a:p>
          <a:p>
            <a:pPr algn="l" rtl="0"/>
            <a:r>
              <a:rPr lang="fr-FR" sz="1100" b="0" i="0" u="none" baseline="0"/>
              <a:t> </a:t>
            </a:r>
          </a:p>
          <a:p>
            <a:endParaRPr lang="fr-FR" sz="1100" dirty="0"/>
          </a:p>
        </p:txBody>
      </p:sp>
    </p:spTree>
    <p:extLst>
      <p:ext uri="{BB962C8B-B14F-4D97-AF65-F5344CB8AC3E}">
        <p14:creationId xmlns:p14="http://schemas.microsoft.com/office/powerpoint/2010/main" val="844735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0"/>
            <a:r>
              <a:rPr lang="fr-FR" b="1" dirty="0" smtClean="0"/>
              <a:t>L’e</a:t>
            </a:r>
            <a:r>
              <a:rPr lang="fr-FR" b="1" i="0" u="none" baseline="0" dirty="0" smtClean="0"/>
              <a:t>nsemble </a:t>
            </a:r>
            <a:r>
              <a:rPr lang="fr-FR" b="1" i="0" u="none" baseline="0" dirty="0"/>
              <a:t>de base d'indicateurs de la violence à l'égard des femmes</a:t>
            </a:r>
            <a:endParaRPr lang="fr-FR" b="1" dirty="0"/>
          </a:p>
        </p:txBody>
      </p:sp>
      <p:sp>
        <p:nvSpPr>
          <p:cNvPr id="3" name="Content Placeholder 2"/>
          <p:cNvSpPr>
            <a:spLocks noGrp="1"/>
          </p:cNvSpPr>
          <p:nvPr>
            <p:ph idx="1"/>
          </p:nvPr>
        </p:nvSpPr>
        <p:spPr>
          <a:xfrm>
            <a:off x="323528" y="1484784"/>
            <a:ext cx="7772400" cy="4114800"/>
          </a:xfrm>
        </p:spPr>
        <p:txBody>
          <a:bodyPr/>
          <a:lstStyle/>
          <a:p>
            <a:pPr lvl="0" algn="l" rtl="0">
              <a:buFont typeface="Arial" panose="020B0604020202020204" pitchFamily="34" charset="0"/>
              <a:buChar char="•"/>
            </a:pPr>
            <a:r>
              <a:rPr lang="fr-FR" sz="1300" b="0" i="0" u="none" baseline="0" dirty="0"/>
              <a:t>Pourcentage total et par groupe d’âge de femmes victimes de violences physiques au cours des 12 derniers mois, par gravité des violences infligées, lien entre la victime et l’auteur et fréquence </a:t>
            </a:r>
            <a:endParaRPr lang="fr-FR" sz="1300" dirty="0"/>
          </a:p>
          <a:p>
            <a:pPr lvl="0" algn="l" rtl="0">
              <a:buFont typeface="Arial" panose="020B0604020202020204" pitchFamily="34" charset="0"/>
              <a:buChar char="•"/>
            </a:pPr>
            <a:r>
              <a:rPr lang="fr-FR" sz="1300" b="0" i="0" u="none" baseline="0" dirty="0"/>
              <a:t>Pourcentage total et par groupe d’âge de femmes victimes de violences physiques au cours de leur vie, par gravité des violences infligées, lien entre la victime et l’auteur et fréquence </a:t>
            </a:r>
            <a:endParaRPr lang="fr-FR" sz="1300" dirty="0"/>
          </a:p>
          <a:p>
            <a:pPr lvl="0" algn="l" rtl="0">
              <a:buFont typeface="Arial" panose="020B0604020202020204" pitchFamily="34" charset="0"/>
              <a:buChar char="•"/>
            </a:pPr>
            <a:r>
              <a:rPr lang="fr-FR" sz="1300" b="0" i="0" u="none" baseline="0" dirty="0"/>
              <a:t>Pourcentage total et par groupe d’âge de femmes victimes de violence sexuelle au cours des 12 derniers mois, par gravité des violences infligées, lien entre la victime et l’auteur et fréquence</a:t>
            </a:r>
            <a:endParaRPr lang="fr-FR" sz="1300" dirty="0"/>
          </a:p>
          <a:p>
            <a:pPr lvl="0" algn="l" rtl="0">
              <a:buFont typeface="Arial" panose="020B0604020202020204" pitchFamily="34" charset="0"/>
              <a:buChar char="•"/>
            </a:pPr>
            <a:r>
              <a:rPr lang="fr-FR" sz="1300" b="0" i="0" u="none" baseline="0" dirty="0"/>
              <a:t>Pourcentage total et par groupe d’âge de femmes victimes de violences sexuelles au cours leur vie, par gravité des violences infligées, lien entre la victime et l’auteur et fréquence</a:t>
            </a:r>
            <a:endParaRPr lang="fr-FR" sz="1300" dirty="0"/>
          </a:p>
          <a:p>
            <a:pPr lvl="0" algn="l" rtl="0">
              <a:buFont typeface="Arial" panose="020B0604020202020204" pitchFamily="34" charset="0"/>
              <a:buChar char="•"/>
            </a:pPr>
            <a:r>
              <a:rPr lang="fr-FR" sz="1300" b="0" i="0" u="none" baseline="0" dirty="0"/>
              <a:t>Pourcentage total et par groupe d’âge de femmes victimes, au cours des 12 derniers mois, de violences sexuelles ou physiques infligées par leur partenaire actuel ou un ancien partenaire, par fréquence</a:t>
            </a:r>
            <a:endParaRPr lang="fr-FR" sz="1300" dirty="0"/>
          </a:p>
          <a:p>
            <a:pPr lvl="0" algn="l" rtl="0">
              <a:buFont typeface="Arial" panose="020B0604020202020204" pitchFamily="34" charset="0"/>
              <a:buChar char="•"/>
            </a:pPr>
            <a:r>
              <a:rPr lang="fr-FR" sz="1300" b="0" i="0" u="none" baseline="0" dirty="0"/>
              <a:t>Pourcentage total et par groupe d’âge de femmes victimes, au cours de leur vie, de violences sexuelles ou physiques infligées par leur partenaire actuel ou un ancien partenaire, par fréquence</a:t>
            </a:r>
            <a:endParaRPr lang="fr-FR" sz="1300" dirty="0"/>
          </a:p>
          <a:p>
            <a:pPr lvl="0" algn="l" rtl="0">
              <a:buFont typeface="Arial" panose="020B0604020202020204" pitchFamily="34" charset="0"/>
              <a:buChar char="•"/>
            </a:pPr>
            <a:r>
              <a:rPr lang="fr-FR" sz="1300" b="0" i="0" u="none" baseline="0" dirty="0"/>
              <a:t>Pourcentage total et par groupe d’âge de femmes vivant ou ayant vécu en couple victimes, au cours des 12 derniers mois, de violences psychologiques infligées par leur partenaire</a:t>
            </a:r>
            <a:endParaRPr lang="fr-FR" sz="1300" dirty="0"/>
          </a:p>
          <a:p>
            <a:pPr lvl="0" algn="l" rtl="0">
              <a:buFont typeface="Arial" panose="020B0604020202020204" pitchFamily="34" charset="0"/>
              <a:buChar char="•"/>
            </a:pPr>
            <a:r>
              <a:rPr lang="fr-FR" sz="1300" b="0" i="0" u="none" baseline="0" dirty="0"/>
              <a:t>Pourcentage total et par groupe d’âge de femmes vivant ou ayant vécu en couple victimes, au cours des 12 derniers mois, de violences économiques infligées par leur partenaire </a:t>
            </a:r>
            <a:endParaRPr lang="fr-FR" sz="1300" dirty="0"/>
          </a:p>
          <a:p>
            <a:pPr lvl="0" algn="l" rtl="0">
              <a:buFont typeface="Arial" panose="020B0604020202020204" pitchFamily="34" charset="0"/>
              <a:buChar char="•"/>
            </a:pPr>
            <a:r>
              <a:rPr lang="fr-FR" sz="1300" b="0" i="0" u="none" baseline="0" dirty="0"/>
              <a:t>Pourcentage total et par groupe d’âge de femmes victimes de mutilations génitales </a:t>
            </a:r>
            <a:endParaRPr lang="fr-FR" sz="1300" dirty="0"/>
          </a:p>
          <a:p>
            <a:pPr algn="l" rtl="0">
              <a:buFont typeface="Arial" panose="020B0604020202020204" pitchFamily="34" charset="0"/>
              <a:buChar char="•"/>
            </a:pPr>
            <a:endParaRPr lang="fr-FR" sz="1300" dirty="0"/>
          </a:p>
        </p:txBody>
      </p:sp>
    </p:spTree>
    <p:extLst>
      <p:ext uri="{BB962C8B-B14F-4D97-AF65-F5344CB8AC3E}">
        <p14:creationId xmlns:p14="http://schemas.microsoft.com/office/powerpoint/2010/main" val="2954655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0"/>
            <a:r>
              <a:rPr lang="fr-FR" b="1" i="0" u="none" baseline="0" dirty="0"/>
              <a:t>Les indicateurs de la </a:t>
            </a:r>
            <a:r>
              <a:rPr lang="fr-FR" b="1" i="0" u="none" baseline="0" dirty="0" err="1"/>
              <a:t>CEDEF</a:t>
            </a:r>
            <a:endParaRPr lang="fr-FR" b="1" dirty="0"/>
          </a:p>
        </p:txBody>
      </p:sp>
      <p:sp>
        <p:nvSpPr>
          <p:cNvPr id="3" name="Content Placeholder 2"/>
          <p:cNvSpPr>
            <a:spLocks noGrp="1"/>
          </p:cNvSpPr>
          <p:nvPr>
            <p:ph idx="1"/>
          </p:nvPr>
        </p:nvSpPr>
        <p:spPr>
          <a:xfrm>
            <a:off x="395536" y="1628800"/>
            <a:ext cx="8280920" cy="4114800"/>
          </a:xfrm>
        </p:spPr>
        <p:txBody>
          <a:bodyPr/>
          <a:lstStyle/>
          <a:p>
            <a:pPr algn="l" rtl="0">
              <a:buFont typeface="Arial" panose="020B0604020202020204" pitchFamily="34" charset="0"/>
              <a:buChar char="•"/>
            </a:pPr>
            <a:r>
              <a:rPr lang="fr-FR" sz="1300" b="0" i="0" u="none" baseline="0" dirty="0"/>
              <a:t>Des indicateurs ont aussi été élaborés pour le suivi de l'application de la </a:t>
            </a:r>
            <a:r>
              <a:rPr lang="fr-FR" sz="1300" b="0" i="0" u="none" baseline="0" dirty="0" err="1"/>
              <a:t>CEDEF</a:t>
            </a:r>
            <a:r>
              <a:rPr lang="fr-FR" sz="1300" b="0" i="0" u="none" baseline="0" dirty="0"/>
              <a:t> ; ils s'avèrent très utiles au niveau des extrants :</a:t>
            </a:r>
          </a:p>
          <a:p>
            <a:pPr marL="285750" indent="-285750" algn="l" rtl="0">
              <a:buFont typeface="Arial" panose="020B0604020202020204" pitchFamily="34" charset="0"/>
              <a:buChar char="•"/>
            </a:pPr>
            <a:r>
              <a:rPr lang="fr-FR" sz="1300" b="0" i="0" u="none" baseline="0" dirty="0"/>
              <a:t>Par exemple, pour l'article 1 (non discrimination), on pourrait trouver :</a:t>
            </a:r>
          </a:p>
          <a:p>
            <a:pPr marL="685800" lvl="1" algn="l" rtl="0">
              <a:buFont typeface="Arial" panose="020B0604020202020204" pitchFamily="34" charset="0"/>
              <a:buChar char="•"/>
            </a:pPr>
            <a:r>
              <a:rPr lang="fr-FR" sz="1300" b="0" i="0" u="none" baseline="0" dirty="0"/>
              <a:t> des articles spécifiques dans la constitution qui prévoient des normes de qualité et qui préviennent la discrimination fondée sur le sexe ou le genre, que celle-ci soit un objectif ou une fin, ou un effet ou résultat ;</a:t>
            </a:r>
          </a:p>
          <a:p>
            <a:pPr lvl="1" algn="l" rtl="0">
              <a:buFont typeface="Arial" panose="020B0604020202020204" pitchFamily="34" charset="0"/>
              <a:buChar char="•"/>
            </a:pPr>
            <a:r>
              <a:rPr lang="fr-FR" sz="1300" b="0" i="0" u="none" baseline="0" dirty="0"/>
              <a:t>des dispositions constitutionnelles qui prévoient le respect de l'égalité des sexes dans le secteur privé non étatique et qui préviennent la discrimination à titre d'objectif ou de fin et à titre d'effet ou de résultat grâce à des mesures non étatiques ;</a:t>
            </a:r>
          </a:p>
          <a:p>
            <a:pPr lvl="1" algn="l" rtl="0">
              <a:buFont typeface="Arial" panose="020B0604020202020204" pitchFamily="34" charset="0"/>
              <a:buChar char="•"/>
            </a:pPr>
            <a:r>
              <a:rPr lang="fr-FR" sz="1300" b="0" i="0" u="none" baseline="0" dirty="0"/>
              <a:t>l'existence d'une législation en matière d'égalité des chances qui couvre les secteurs public et privé ;</a:t>
            </a:r>
          </a:p>
          <a:p>
            <a:pPr lvl="1" algn="l" rtl="0">
              <a:buFont typeface="Arial" panose="020B0604020202020204" pitchFamily="34" charset="0"/>
              <a:buChar char="•"/>
            </a:pPr>
            <a:r>
              <a:rPr lang="fr-FR" sz="1300" b="0" i="0" u="none" baseline="0" dirty="0"/>
              <a:t>des dispositions constitutionnelles ou législatives légalisant l'introduction de mesures de discrimination positive ou de mesures particulières temporaires en vue d'établir l'égalité </a:t>
            </a:r>
            <a:r>
              <a:rPr lang="fr-FR" sz="1300" b="0" i="1" u="none" baseline="0" dirty="0"/>
              <a:t>de facto</a:t>
            </a:r>
            <a:r>
              <a:rPr lang="fr-FR" sz="1300" b="0" i="0" u="none" baseline="0" dirty="0"/>
              <a:t> et </a:t>
            </a:r>
            <a:r>
              <a:rPr lang="fr-FR" sz="1300" b="0" i="1" u="none" baseline="0" dirty="0"/>
              <a:t>de jure </a:t>
            </a:r>
            <a:r>
              <a:rPr lang="fr-FR" sz="1300" b="0" i="0" u="none" baseline="0" dirty="0"/>
              <a:t>;</a:t>
            </a:r>
          </a:p>
          <a:p>
            <a:pPr lvl="1" algn="l" rtl="0">
              <a:buFont typeface="Arial" panose="020B0604020202020204" pitchFamily="34" charset="0"/>
              <a:buChar char="•"/>
            </a:pPr>
            <a:r>
              <a:rPr lang="fr-FR" sz="1300" b="0" i="0" u="none" baseline="0" dirty="0"/>
              <a:t>des codes pénaux ou des lois particulières, par exemple des lois portant sur la violence domestique et sur la torture qui érigent en infractions toutes les formes de violence envers les femmes, assorties de peines dissuasives adéquates ;</a:t>
            </a:r>
          </a:p>
          <a:p>
            <a:pPr lvl="1" algn="l" rtl="0">
              <a:buFont typeface="Arial" panose="020B0604020202020204" pitchFamily="34" charset="0"/>
              <a:buChar char="•"/>
            </a:pPr>
            <a:r>
              <a:rPr lang="fr-FR" sz="1300" b="0" i="0" u="none" baseline="0" dirty="0"/>
              <a:t>des dispositions constitutionnelles qui qualifient la torture et les autres formes de violence de violation des droits fondamentaux de la personne ;</a:t>
            </a:r>
          </a:p>
          <a:p>
            <a:pPr lvl="1" algn="l" rtl="0">
              <a:buFont typeface="Arial" panose="020B0604020202020204" pitchFamily="34" charset="0"/>
              <a:buChar char="•"/>
            </a:pPr>
            <a:r>
              <a:rPr lang="fr-FR" sz="1300" b="0" i="0" u="none" baseline="0" dirty="0"/>
              <a:t>des dispositions constitutionnelles et juridiques portant sur l'accès aux services juridiques.</a:t>
            </a:r>
          </a:p>
          <a:p>
            <a:pPr algn="l" rtl="0"/>
            <a:r>
              <a:rPr lang="fr-FR" sz="1300" b="0" i="0" u="none" baseline="0" dirty="0">
                <a:hlinkClick r:id="rId2"/>
              </a:rPr>
              <a:t>http://www.unwomen-eseasia.org/projects/Cedaw/docs/CEDAW_Indicators.pdf</a:t>
            </a:r>
            <a:endParaRPr lang="fr-FR" sz="1300" dirty="0"/>
          </a:p>
          <a:p>
            <a:endParaRPr lang="fr-FR" dirty="0"/>
          </a:p>
          <a:p>
            <a:endParaRPr lang="fr-FR" dirty="0"/>
          </a:p>
          <a:p>
            <a:endParaRPr lang="fr-FR" dirty="0"/>
          </a:p>
        </p:txBody>
      </p:sp>
    </p:spTree>
    <p:extLst>
      <p:ext uri="{BB962C8B-B14F-4D97-AF65-F5344CB8AC3E}">
        <p14:creationId xmlns:p14="http://schemas.microsoft.com/office/powerpoint/2010/main" val="2832873594"/>
      </p:ext>
    </p:extLst>
  </p:cSld>
  <p:clrMapOvr>
    <a:masterClrMapping/>
  </p:clrMapOvr>
</p:sld>
</file>

<file path=ppt/theme/theme1.xml><?xml version="1.0" encoding="utf-8"?>
<a:theme xmlns:a="http://schemas.openxmlformats.org/drawingml/2006/main" name="Presentazione1">
  <a:themeElements>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zione vuota">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zione vuo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zione vuo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zione vuot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zione vuo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zione vuo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zione vuo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zione vuo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zione vuo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031EE7A81CAF8448C5FC1C33D0B9A0E" ma:contentTypeVersion="1" ma:contentTypeDescription="Create a new document." ma:contentTypeScope="" ma:versionID="09f6bfa30699871b4c0ba1429ff86327">
  <xsd:schema xmlns:xsd="http://www.w3.org/2001/XMLSchema" xmlns:xs="http://www.w3.org/2001/XMLSchema" xmlns:p="http://schemas.microsoft.com/office/2006/metadata/properties" xmlns:ns3="0b0efe6c-f1b9-49e7-be5c-d5684d56200e" targetNamespace="http://schemas.microsoft.com/office/2006/metadata/properties" ma:root="true" ma:fieldsID="f5df9f9b738ccb70cd99676aaac0ffbd" ns3:_="">
    <xsd:import namespace="0b0efe6c-f1b9-49e7-be5c-d5684d56200e"/>
    <xsd:element name="properties">
      <xsd:complexType>
        <xsd:sequence>
          <xsd:element name="documentManagement">
            <xsd:complexType>
              <xsd:all>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0efe6c-f1b9-49e7-be5c-d5684d56200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9BF9398-8640-4DBD-8B9D-00C148BB7B95}"/>
</file>

<file path=customXml/itemProps2.xml><?xml version="1.0" encoding="utf-8"?>
<ds:datastoreItem xmlns:ds="http://schemas.openxmlformats.org/officeDocument/2006/customXml" ds:itemID="{6D816C76-276E-4AE9-8C9E-196BE15E5C4D}"/>
</file>

<file path=customXml/itemProps3.xml><?xml version="1.0" encoding="utf-8"?>
<ds:datastoreItem xmlns:ds="http://schemas.openxmlformats.org/officeDocument/2006/customXml" ds:itemID="{6B2CDC28-7436-4F9A-A138-ED2F54A46F1C}"/>
</file>

<file path=docProps/app.xml><?xml version="1.0" encoding="utf-8"?>
<Properties xmlns="http://schemas.openxmlformats.org/officeDocument/2006/extended-properties" xmlns:vt="http://schemas.openxmlformats.org/officeDocument/2006/docPropsVTypes">
  <Template>Presentazione1.potx</Template>
  <TotalTime>118</TotalTime>
  <Words>98</Words>
  <Application>Microsoft Office PowerPoint</Application>
  <PresentationFormat>On-screen Show (4:3)</PresentationFormat>
  <Paragraphs>115</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Presentazione1</vt:lpstr>
      <vt:lpstr>Les indicateurs sexospécifiques</vt:lpstr>
      <vt:lpstr>Les indicateurs sexospécifiques</vt:lpstr>
      <vt:lpstr>Les indicateurs sexospécifiques</vt:lpstr>
      <vt:lpstr>L’ensemble minimal d'indicateurs de l'égalité des sexes - 1</vt:lpstr>
      <vt:lpstr>L’ensemble minimal d'indicateurs de l'égalité des sexes - 2</vt:lpstr>
      <vt:lpstr>L’ensemble minimal d'indicateurs de l'égalité des sexes - 3</vt:lpstr>
      <vt:lpstr>L’ensemble de base d'indicateurs de la violence à l'égard des femmes</vt:lpstr>
      <vt:lpstr>Les indicateurs de la CEDEF</vt:lpstr>
    </vt:vector>
  </TitlesOfParts>
  <Company>PeV di Pasqua Paolo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Paolo Pasqua</dc:creator>
  <cp:lastModifiedBy>Michele Ribotta</cp:lastModifiedBy>
  <cp:revision>17</cp:revision>
  <dcterms:created xsi:type="dcterms:W3CDTF">2013-09-26T13:08:58Z</dcterms:created>
  <dcterms:modified xsi:type="dcterms:W3CDTF">2015-04-16T19:43:48Z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0x0101001031EE7A81CAF8448C5FC1C33D0B9A0E</vt:lpwstr>
  </property>
</Properties>
</file>